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70" r:id="rId3"/>
    <p:sldId id="260" r:id="rId4"/>
    <p:sldId id="304" r:id="rId5"/>
    <p:sldId id="306" r:id="rId6"/>
    <p:sldId id="281" r:id="rId7"/>
    <p:sldId id="288" r:id="rId8"/>
    <p:sldId id="263" r:id="rId9"/>
    <p:sldId id="310" r:id="rId10"/>
    <p:sldId id="267" r:id="rId11"/>
    <p:sldId id="273" r:id="rId12"/>
    <p:sldId id="289" r:id="rId13"/>
    <p:sldId id="299" r:id="rId14"/>
    <p:sldId id="269" r:id="rId15"/>
    <p:sldId id="261" r:id="rId16"/>
    <p:sldId id="294" r:id="rId17"/>
    <p:sldId id="296" r:id="rId18"/>
    <p:sldId id="295" r:id="rId19"/>
    <p:sldId id="308" r:id="rId20"/>
    <p:sldId id="309" r:id="rId21"/>
    <p:sldId id="280" r:id="rId22"/>
    <p:sldId id="298" r:id="rId23"/>
    <p:sldId id="279" r:id="rId24"/>
    <p:sldId id="277" r:id="rId25"/>
    <p:sldId id="300" r:id="rId26"/>
    <p:sldId id="283" r:id="rId27"/>
    <p:sldId id="278" r:id="rId28"/>
    <p:sldId id="286" r:id="rId29"/>
    <p:sldId id="303" r:id="rId30"/>
    <p:sldId id="268" r:id="rId31"/>
    <p:sldId id="271" r:id="rId32"/>
    <p:sldId id="272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C07"/>
    <a:srgbClr val="1094AB"/>
    <a:srgbClr val="64C4D2"/>
    <a:srgbClr val="FFD966"/>
    <a:srgbClr val="F3A10D"/>
    <a:srgbClr val="818181"/>
    <a:srgbClr val="919191"/>
    <a:srgbClr val="2F2F2F"/>
    <a:srgbClr val="FF9D71"/>
    <a:srgbClr val="FEC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23400-F7B8-4826-9329-1E5BE6DB4022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C76E7-05B2-4E47-AD20-439DD819D6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FBA4-6162-2DC8-8827-45F588F6D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6F569A-92CE-C86F-6255-5760AD4DD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2F8FDA-704D-A4D9-8186-B9DD3F5AE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F883C-1D9E-4450-B9A9-F656CDD728F3}" type="datetime1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F752E3-C6C0-9F1D-1A02-9C0789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38E282-F320-3939-B369-E560047F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37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22FF6-B360-CF05-B1AE-A775261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B19A830-4883-B814-290D-DEBE1EFD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03C3E8-6DF4-D6A4-657C-D0898C75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B3D-21E7-4616-8883-CD92E29111FD}" type="datetime1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4419B3-E05C-D46E-FCB5-7568D968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1F4B4E-67C6-19C6-5FEB-9BB4851C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60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30CD07-8242-B635-7ACC-C6EBBBA95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624BED-1E86-8DE7-1354-725B7708D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0DCCAB-1326-863E-C53E-5ADF15D8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B75E-1E96-46DE-97DF-51D5F0C613AE}" type="datetime1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12C398-D15C-5C64-33D3-08AC228E7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FCA4F3-8A42-B461-F4E1-4D23B474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31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8D7E7-2E92-8695-FFA9-359AA3991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C193E2D-9EB7-5811-3F6C-03E05AEF9121}"/>
              </a:ext>
            </a:extLst>
          </p:cNvPr>
          <p:cNvSpPr/>
          <p:nvPr userDrawn="1"/>
        </p:nvSpPr>
        <p:spPr>
          <a:xfrm>
            <a:off x="0" y="6681258"/>
            <a:ext cx="12192001" cy="176741"/>
          </a:xfrm>
          <a:prstGeom prst="rect">
            <a:avLst/>
          </a:prstGeom>
          <a:solidFill>
            <a:srgbClr val="1094AB"/>
          </a:solidFill>
          <a:ln>
            <a:solidFill>
              <a:srgbClr val="10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VestaPro-Bold" panose="020B0804060504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8894DB8-611A-D82C-54BD-DADD16EDCEAE}"/>
              </a:ext>
            </a:extLst>
          </p:cNvPr>
          <p:cNvSpPr/>
          <p:nvPr userDrawn="1"/>
        </p:nvSpPr>
        <p:spPr>
          <a:xfrm>
            <a:off x="-1" y="6510867"/>
            <a:ext cx="12192000" cy="1703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E47218CB-A5E2-EC40-B42A-4C3FE56E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3403-B0A6-4F53-915A-9D4E2EEFBB5F}" type="datetime1">
              <a:rPr lang="pt-BR" smtClean="0"/>
              <a:t>17/03/2023</a:t>
            </a:fld>
            <a:endParaRPr lang="pt-BR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83499CB-6785-2B70-1DC1-F48240A1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3494CD5-F626-47E7-5B78-F9E1A6CB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A4CE638-CF14-3F70-9654-C16BED2F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23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56251-1092-BCEB-3F33-B6A9B09C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ED1CB8-5808-5002-4114-1250C4020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77B345-7C27-E937-1770-D76B8203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35FDB-AD36-48CD-8BAA-52C324B753FF}" type="datetime1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F9DC3D-D81C-C14B-D9D3-0AEB4C2A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E06281-70A4-9AD1-2254-77BD68C8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95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5A9BF-A431-2688-EB4D-FF624974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963E6E-C944-6C20-E434-DA67AF0D7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9C4FED-8022-FAF7-AE47-1BBABB958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096FCD-4CE4-ED98-31D6-BAAD3C3D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9931-6172-4522-804C-5B001060279A}" type="datetime1">
              <a:rPr lang="pt-BR" smtClean="0"/>
              <a:t>17/03/2023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5A6682-4411-97ED-435B-BFAB352B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C351AE-59DA-80E9-89D1-07827C2A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187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7CAB1-F30E-8D00-E69F-5058503F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72522A-A4D5-A9F2-A671-8C1F616DA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EAF40D-5426-B274-471A-CDBE2D34B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2FCF777-5064-EAB6-F3BA-33E21B9D9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5DFF8F-B7BF-1D09-4F28-671CB5881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F4B417-0A71-0E89-A693-BCA9E94A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3589-5235-439E-ABC1-5C5004133DD9}" type="datetime1">
              <a:rPr lang="pt-BR" smtClean="0"/>
              <a:t>17/03/2023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10C4947-246C-2F01-A2ED-80452373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8F9065-7F30-ACB3-B8CB-3CA010EC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19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1EE20-1CAA-A3D7-4488-7DA1E720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5B2F550-F135-D7A2-F18B-53E9ADDC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885AE-064D-41F4-B5A7-BCF382152866}" type="datetime1">
              <a:rPr lang="pt-BR" smtClean="0"/>
              <a:t>17/03/2023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BC81A2-13A0-F797-99D6-AE1C7799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AECB7B-3CA1-BB42-B298-7598B5F0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17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1A37E1C-9975-7096-9E6C-9DD6AEE7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BDE5D-0E5E-4F4A-9FBD-6374F3EEBE95}" type="datetime1">
              <a:rPr lang="pt-BR" smtClean="0"/>
              <a:t>17/03/2023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1F8BBD-10B9-B15F-39AA-4E99CB26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938667-C711-46AE-59C0-B489DB87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9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8CBDF-E8F5-C2FE-3ED4-1DD92E02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329C25-AD3E-8838-2393-1047976D4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6EA08B-43F2-3814-588F-20BCB5158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FE29AB-AF93-CB5C-BA2C-0E41AF91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3D5-4CEF-4043-AA02-E18AD4EF9B64}" type="datetime1">
              <a:rPr lang="pt-BR" smtClean="0"/>
              <a:t>17/03/2023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AB6524-6BA7-2515-FCC7-3F8417D9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54B76E-455D-6B22-D71D-48EA091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96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A6C4B-8AB1-818F-27B3-41C8B338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1E62A1D-ADB7-F50C-D80D-9AC9FFD90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AD322F-0CDC-DDF6-CDD4-646A70617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BE0657-47F5-A484-DC02-28AF10C8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A99C-54DC-48F9-8D0F-A585385138F8}" type="datetime1">
              <a:rPr lang="pt-BR" smtClean="0"/>
              <a:t>17/03/2023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2D5B88-51C0-0314-FB5A-EFD29001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www.ibrainlab.com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1515F4-2940-DFFD-0121-844FF3F9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8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8580F35-13DF-82C7-A439-ED426930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E7ECE-6F80-7415-B7B4-40FCACAE8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D84DF6-10F1-8EA3-CC9E-5C33B42AC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3403-B0A6-4F53-915A-9D4E2EEFBB5F}" type="datetime1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2589BB-B881-E4C9-9C04-DE51B7A32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www.ibrainlab.com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047AFA-DF6B-FD7D-8A1C-D494F2DAB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C9FF1-5A75-4123-B593-3268DF9D42D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64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jpg"/><Relationship Id="rId7" Type="http://schemas.openxmlformats.org/officeDocument/2006/relationships/image" Target="../media/image46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36.jp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chan0214/sepia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sepia-documentation.readthedocs.io/en/latest/" TargetMode="Externa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9B02F49-6653-6C57-CBAF-06D3A5459FC6}"/>
              </a:ext>
            </a:extLst>
          </p:cNvPr>
          <p:cNvSpPr/>
          <p:nvPr/>
        </p:nvSpPr>
        <p:spPr>
          <a:xfrm>
            <a:off x="0" y="1653871"/>
            <a:ext cx="6925586" cy="2962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9D55846-CF62-2303-5969-1CE7CB33E9BB}"/>
              </a:ext>
            </a:extLst>
          </p:cNvPr>
          <p:cNvSpPr txBox="1"/>
          <p:nvPr/>
        </p:nvSpPr>
        <p:spPr>
          <a:xfrm>
            <a:off x="346089" y="2138502"/>
            <a:ext cx="65794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Noto Sans ExtraBold" panose="020B0902040504020204" pitchFamily="34" charset="0"/>
                <a:ea typeface="Noto Sans ExtraBold" panose="020B0902040504020204" pitchFamily="34" charset="0"/>
                <a:cs typeface="Noto Sans ExtraBold" panose="020B0902040504020204" pitchFamily="34" charset="0"/>
              </a:rPr>
              <a:t>QSM:</a:t>
            </a:r>
          </a:p>
          <a:p>
            <a:r>
              <a:rPr lang="pt-BR" sz="4000" dirty="0" err="1">
                <a:latin typeface="Noto Sans ExtraBold" panose="020B0902040504020204" pitchFamily="34" charset="0"/>
                <a:ea typeface="Noto Sans ExtraBold" panose="020B0902040504020204" pitchFamily="34" charset="0"/>
                <a:cs typeface="Noto Sans ExtraBold" panose="020B0902040504020204" pitchFamily="34" charset="0"/>
              </a:rPr>
              <a:t>Quantitative</a:t>
            </a:r>
            <a:r>
              <a:rPr lang="pt-BR" sz="4000" dirty="0">
                <a:latin typeface="Noto Sans ExtraBold" panose="020B0902040504020204" pitchFamily="34" charset="0"/>
                <a:ea typeface="Noto Sans ExtraBold" panose="020B0902040504020204" pitchFamily="34" charset="0"/>
                <a:cs typeface="Noto Sans ExtraBold" panose="020B0902040504020204" pitchFamily="34" charset="0"/>
              </a:rPr>
              <a:t> </a:t>
            </a:r>
            <a:r>
              <a:rPr lang="pt-BR" sz="4000" dirty="0" err="1">
                <a:latin typeface="Noto Sans ExtraBold" panose="020B0902040504020204" pitchFamily="34" charset="0"/>
                <a:ea typeface="Noto Sans ExtraBold" panose="020B0902040504020204" pitchFamily="34" charset="0"/>
                <a:cs typeface="Noto Sans ExtraBold" panose="020B0902040504020204" pitchFamily="34" charset="0"/>
              </a:rPr>
              <a:t>Susceptiblity</a:t>
            </a:r>
            <a:r>
              <a:rPr lang="pt-BR" sz="4000" dirty="0">
                <a:latin typeface="Noto Sans ExtraBold" panose="020B0902040504020204" pitchFamily="34" charset="0"/>
                <a:ea typeface="Noto Sans ExtraBold" panose="020B0902040504020204" pitchFamily="34" charset="0"/>
                <a:cs typeface="Noto Sans ExtraBold" panose="020B0902040504020204" pitchFamily="34" charset="0"/>
              </a:rPr>
              <a:t> Mapping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3B9AAD-C039-475A-DEFE-C582149273E1}"/>
              </a:ext>
            </a:extLst>
          </p:cNvPr>
          <p:cNvSpPr txBox="1"/>
          <p:nvPr/>
        </p:nvSpPr>
        <p:spPr>
          <a:xfrm>
            <a:off x="346088" y="4723578"/>
            <a:ext cx="65794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Henrique Azevedo</a:t>
            </a:r>
          </a:p>
          <a:p>
            <a:endParaRPr lang="pt-BR" sz="2500" dirty="0">
              <a:solidFill>
                <a:schemeClr val="tx1">
                  <a:lumMod val="65000"/>
                  <a:lumOff val="35000"/>
                </a:schemeClr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  <a:p>
            <a:r>
              <a:rPr lang="pt-BR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josehenrique@usp.br</a:t>
            </a:r>
          </a:p>
          <a:p>
            <a:endParaRPr lang="pt-BR" sz="2500" dirty="0">
              <a:solidFill>
                <a:schemeClr val="tx1">
                  <a:lumMod val="65000"/>
                  <a:lumOff val="35000"/>
                </a:schemeClr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0967DF6-EDE5-EFB1-9A8A-E1A7D7287475}"/>
              </a:ext>
            </a:extLst>
          </p:cNvPr>
          <p:cNvSpPr/>
          <p:nvPr/>
        </p:nvSpPr>
        <p:spPr>
          <a:xfrm>
            <a:off x="-1" y="0"/>
            <a:ext cx="12192001" cy="628638"/>
          </a:xfrm>
          <a:prstGeom prst="rect">
            <a:avLst/>
          </a:prstGeom>
          <a:solidFill>
            <a:srgbClr val="1094AB"/>
          </a:solidFill>
          <a:ln>
            <a:solidFill>
              <a:srgbClr val="10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VestaPro-Bold" panose="020B0804060504020204" pitchFamily="34" charset="0"/>
              </a:rPr>
              <a:t>InBrain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VestaPro-Bold" panose="020B0804060504020204" pitchFamily="34" charset="0"/>
              </a:rPr>
              <a:t> Workshop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A9DEF3-D87F-E8C9-0FFA-666A07E99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6" y="63239"/>
            <a:ext cx="1244204" cy="504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EA55C3F-D9E9-2D9E-325A-38DC052DC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40" y="-29452"/>
            <a:ext cx="919014" cy="64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5E0521-679B-B146-F48D-F6B789CE0821}"/>
              </a:ext>
            </a:extLst>
          </p:cNvPr>
          <p:cNvSpPr/>
          <p:nvPr/>
        </p:nvSpPr>
        <p:spPr>
          <a:xfrm>
            <a:off x="0" y="829208"/>
            <a:ext cx="12192000" cy="1254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33A7ABC-C82F-12C9-99A8-7AB1DAD26767}"/>
              </a:ext>
            </a:extLst>
          </p:cNvPr>
          <p:cNvSpPr/>
          <p:nvPr/>
        </p:nvSpPr>
        <p:spPr>
          <a:xfrm>
            <a:off x="0" y="642376"/>
            <a:ext cx="12192000" cy="176741"/>
          </a:xfrm>
          <a:prstGeom prst="rect">
            <a:avLst/>
          </a:prstGeom>
          <a:solidFill>
            <a:srgbClr val="64C4D2"/>
          </a:solidFill>
          <a:ln>
            <a:solidFill>
              <a:srgbClr val="64C4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AF9512B-9FD9-308C-F15F-512A305B1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86" y="1016543"/>
            <a:ext cx="4893750" cy="540000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A25A249-45A2-41ED-4F67-0DA26FCCCD6E}"/>
              </a:ext>
            </a:extLst>
          </p:cNvPr>
          <p:cNvGrpSpPr/>
          <p:nvPr/>
        </p:nvGrpSpPr>
        <p:grpSpPr>
          <a:xfrm>
            <a:off x="11125414" y="2816543"/>
            <a:ext cx="778378" cy="1800000"/>
            <a:chOff x="11239710" y="2816543"/>
            <a:chExt cx="778378" cy="180000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3CA0D1E-BE59-68E5-46D3-AACA1253E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710" y="2816543"/>
              <a:ext cx="778378" cy="1800000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39945A5-ADEA-40FF-0885-F1C02AA4E125}"/>
                </a:ext>
              </a:extLst>
            </p:cNvPr>
            <p:cNvSpPr txBox="1"/>
            <p:nvPr/>
          </p:nvSpPr>
          <p:spPr>
            <a:xfrm rot="16200000">
              <a:off x="11181875" y="3595932"/>
              <a:ext cx="481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 err="1">
                  <a:solidFill>
                    <a:schemeClr val="bg1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ppm</a:t>
              </a:r>
              <a:endParaRPr lang="pt-BR" sz="10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  <p:grpSp>
        <p:nvGrpSpPr>
          <p:cNvPr id="11" name="Grupo 27">
            <a:extLst>
              <a:ext uri="{FF2B5EF4-FFF2-40B4-BE49-F238E27FC236}">
                <a16:creationId xmlns:a16="http://schemas.microsoft.com/office/drawing/2014/main" id="{42F1EF74-3CA5-6594-CEE4-710DA1D6AE15}"/>
              </a:ext>
            </a:extLst>
          </p:cNvPr>
          <p:cNvGrpSpPr/>
          <p:nvPr/>
        </p:nvGrpSpPr>
        <p:grpSpPr>
          <a:xfrm>
            <a:off x="0" y="6315400"/>
            <a:ext cx="12192000" cy="542600"/>
            <a:chOff x="5981104" y="6326963"/>
            <a:chExt cx="3162896" cy="542600"/>
          </a:xfrm>
        </p:grpSpPr>
        <p:sp>
          <p:nvSpPr>
            <p:cNvPr id="12" name="CustomShape 1">
              <a:extLst>
                <a:ext uri="{FF2B5EF4-FFF2-40B4-BE49-F238E27FC236}">
                  <a16:creationId xmlns:a16="http://schemas.microsoft.com/office/drawing/2014/main" id="{E494C32D-C41D-1A94-F3A1-BD8FDBAB23A0}"/>
                </a:ext>
              </a:extLst>
            </p:cNvPr>
            <p:cNvSpPr/>
            <p:nvPr/>
          </p:nvSpPr>
          <p:spPr>
            <a:xfrm>
              <a:off x="5981104" y="6733348"/>
              <a:ext cx="3162896" cy="136215"/>
            </a:xfrm>
            <a:prstGeom prst="rect">
              <a:avLst/>
            </a:prstGeom>
            <a:solidFill>
              <a:srgbClr val="109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CustomShape 2">
              <a:extLst>
                <a:ext uri="{FF2B5EF4-FFF2-40B4-BE49-F238E27FC236}">
                  <a16:creationId xmlns:a16="http://schemas.microsoft.com/office/drawing/2014/main" id="{A20D4E54-AE5F-AF63-BD12-4BD5778CAA3C}"/>
                </a:ext>
              </a:extLst>
            </p:cNvPr>
            <p:cNvSpPr/>
            <p:nvPr/>
          </p:nvSpPr>
          <p:spPr>
            <a:xfrm>
              <a:off x="5981104" y="6632125"/>
              <a:ext cx="3162896" cy="101223"/>
            </a:xfrm>
            <a:prstGeom prst="rect">
              <a:avLst/>
            </a:prstGeom>
            <a:solidFill>
              <a:srgbClr val="6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CustomShape 3">
              <a:extLst>
                <a:ext uri="{FF2B5EF4-FFF2-40B4-BE49-F238E27FC236}">
                  <a16:creationId xmlns:a16="http://schemas.microsoft.com/office/drawing/2014/main" id="{1A9B5AEC-EE5D-3B48-59D2-B976E3242DC1}"/>
                </a:ext>
              </a:extLst>
            </p:cNvPr>
            <p:cNvSpPr/>
            <p:nvPr/>
          </p:nvSpPr>
          <p:spPr>
            <a:xfrm>
              <a:off x="5981104" y="6326963"/>
              <a:ext cx="3162896" cy="305162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189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360D1A-EC50-59C0-A400-6A090B2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 dirty="0"/>
              <a:t>www.ibrainlab.com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FCC7E4-7F47-552F-A1DD-1423504E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5" name="Imagem 15">
            <a:extLst>
              <a:ext uri="{FF2B5EF4-FFF2-40B4-BE49-F238E27FC236}">
                <a16:creationId xmlns:a16="http://schemas.microsoft.com/office/drawing/2014/main" id="{FD28BBE1-F055-63CF-C0F1-0DF6BA2A6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06" y="1579256"/>
            <a:ext cx="1631250" cy="1800000"/>
          </a:xfrm>
          <a:prstGeom prst="rect">
            <a:avLst/>
          </a:prstGeom>
        </p:spPr>
      </p:pic>
      <p:sp>
        <p:nvSpPr>
          <p:cNvPr id="19" name="Flowchart: Summing Junction 18">
            <a:extLst>
              <a:ext uri="{FF2B5EF4-FFF2-40B4-BE49-F238E27FC236}">
                <a16:creationId xmlns:a16="http://schemas.microsoft.com/office/drawing/2014/main" id="{DA5335AB-DCD2-E38F-FA8F-46D96F7A39F8}"/>
              </a:ext>
            </a:extLst>
          </p:cNvPr>
          <p:cNvSpPr/>
          <p:nvPr/>
        </p:nvSpPr>
        <p:spPr>
          <a:xfrm>
            <a:off x="4783854" y="2265287"/>
            <a:ext cx="358346" cy="358346"/>
          </a:xfrm>
          <a:prstGeom prst="flowChartSummingJunction">
            <a:avLst/>
          </a:prstGeom>
          <a:noFill/>
          <a:ln w="57150">
            <a:solidFill>
              <a:srgbClr val="E77C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025353C9-79C4-1E51-B59A-837154F254A9}"/>
              </a:ext>
            </a:extLst>
          </p:cNvPr>
          <p:cNvSpPr/>
          <p:nvPr/>
        </p:nvSpPr>
        <p:spPr>
          <a:xfrm>
            <a:off x="7463808" y="2301382"/>
            <a:ext cx="468987" cy="286156"/>
          </a:xfrm>
          <a:prstGeom prst="mathEqual">
            <a:avLst>
              <a:gd name="adj1" fmla="val 23520"/>
              <a:gd name="adj2" fmla="val 17030"/>
            </a:avLst>
          </a:prstGeom>
          <a:solidFill>
            <a:srgbClr val="E77C07"/>
          </a:solidFill>
          <a:ln>
            <a:solidFill>
              <a:srgbClr val="E77C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363FA4-BA96-80FE-C66F-2BC29CE4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94" y="1574131"/>
            <a:ext cx="1631250" cy="180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BE1DBD-5C5E-FE9A-16BA-6C2D172477C0}"/>
              </a:ext>
            </a:extLst>
          </p:cNvPr>
          <p:cNvSpPr txBox="1"/>
          <p:nvPr/>
        </p:nvSpPr>
        <p:spPr>
          <a:xfrm>
            <a:off x="2696932" y="1193028"/>
            <a:ext cx="19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.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source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F0EB1A-4554-B76C-7A1B-8C0B118AD546}"/>
              </a:ext>
            </a:extLst>
          </p:cNvPr>
          <p:cNvSpPr txBox="1"/>
          <p:nvPr/>
        </p:nvSpPr>
        <p:spPr>
          <a:xfrm>
            <a:off x="5330717" y="1212815"/>
            <a:ext cx="19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Dipole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01B796-3567-DA7E-130E-B0D09042121C}"/>
              </a:ext>
            </a:extLst>
          </p:cNvPr>
          <p:cNvSpPr txBox="1"/>
          <p:nvPr/>
        </p:nvSpPr>
        <p:spPr>
          <a:xfrm>
            <a:off x="7947383" y="1217719"/>
            <a:ext cx="19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distrib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.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BBBB-DD24-9723-4462-9368E36F4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5" t="13367" r="36215" b="9107"/>
          <a:stretch/>
        </p:blipFill>
        <p:spPr>
          <a:xfrm>
            <a:off x="5356098" y="1574131"/>
            <a:ext cx="1805143" cy="180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4B560E-A73D-1E9F-12E1-27B28D04FA06}"/>
              </a:ext>
            </a:extLst>
          </p:cNvPr>
          <p:cNvGrpSpPr/>
          <p:nvPr/>
        </p:nvGrpSpPr>
        <p:grpSpPr>
          <a:xfrm>
            <a:off x="2782044" y="4000361"/>
            <a:ext cx="7046726" cy="2163654"/>
            <a:chOff x="2782044" y="4000361"/>
            <a:chExt cx="7046726" cy="2163654"/>
          </a:xfrm>
        </p:grpSpPr>
        <p:sp>
          <p:nvSpPr>
            <p:cNvPr id="24" name="Flowchart: Summing Junction 23">
              <a:extLst>
                <a:ext uri="{FF2B5EF4-FFF2-40B4-BE49-F238E27FC236}">
                  <a16:creationId xmlns:a16="http://schemas.microsoft.com/office/drawing/2014/main" id="{0DC45A13-5570-E18F-A180-3B2044AE8106}"/>
                </a:ext>
              </a:extLst>
            </p:cNvPr>
            <p:cNvSpPr/>
            <p:nvPr/>
          </p:nvSpPr>
          <p:spPr>
            <a:xfrm>
              <a:off x="4678018" y="5084842"/>
              <a:ext cx="358346" cy="358346"/>
            </a:xfrm>
            <a:prstGeom prst="flowChartSummingJunction">
              <a:avLst/>
            </a:prstGeom>
            <a:noFill/>
            <a:ln w="57150">
              <a:solidFill>
                <a:srgbClr val="E77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quals 24">
              <a:extLst>
                <a:ext uri="{FF2B5EF4-FFF2-40B4-BE49-F238E27FC236}">
                  <a16:creationId xmlns:a16="http://schemas.microsoft.com/office/drawing/2014/main" id="{03501DF7-2E61-C16B-753D-0ED078F0E86C}"/>
                </a:ext>
              </a:extLst>
            </p:cNvPr>
            <p:cNvSpPr/>
            <p:nvPr/>
          </p:nvSpPr>
          <p:spPr>
            <a:xfrm>
              <a:off x="7357972" y="5201367"/>
              <a:ext cx="468987" cy="286156"/>
            </a:xfrm>
            <a:prstGeom prst="mathEqual">
              <a:avLst>
                <a:gd name="adj1" fmla="val 23520"/>
                <a:gd name="adj2" fmla="val 17030"/>
              </a:avLst>
            </a:prstGeom>
            <a:solidFill>
              <a:srgbClr val="E77C07"/>
            </a:solidFill>
            <a:ln>
              <a:solidFill>
                <a:srgbClr val="E77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6" name="Imagem 15">
              <a:extLst>
                <a:ext uri="{FF2B5EF4-FFF2-40B4-BE49-F238E27FC236}">
                  <a16:creationId xmlns:a16="http://schemas.microsoft.com/office/drawing/2014/main" id="{33F237BD-1845-73FD-C93D-52DEE42B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858" y="4364015"/>
              <a:ext cx="1631250" cy="180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B1F097-8B7A-CD26-5BA2-A62960F2A7ED}"/>
                </a:ext>
              </a:extLst>
            </p:cNvPr>
            <p:cNvSpPr txBox="1"/>
            <p:nvPr/>
          </p:nvSpPr>
          <p:spPr>
            <a:xfrm>
              <a:off x="4887709" y="4832035"/>
              <a:ext cx="468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E77C07"/>
                  </a:solidFill>
                  <a:latin typeface="Noto Sans Black" panose="020B0A02040504020204" pitchFamily="34" charset="0"/>
                  <a:ea typeface="Noto Sans Black" panose="020B0A02040504020204" pitchFamily="34" charset="0"/>
                  <a:cs typeface="Noto Sans Black" panose="020B0A02040504020204" pitchFamily="34" charset="0"/>
                </a:rPr>
                <a:t>-1</a:t>
              </a:r>
              <a:endParaRPr lang="en-US" b="1" dirty="0">
                <a:solidFill>
                  <a:srgbClr val="E77C07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FEA846-9D1C-FD62-3FE0-5181D8C8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706" y="4364015"/>
              <a:ext cx="1631250" cy="1800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566082-DF45-A126-74DC-2143AD2625B6}"/>
                </a:ext>
              </a:extLst>
            </p:cNvPr>
            <p:cNvSpPr txBox="1"/>
            <p:nvPr/>
          </p:nvSpPr>
          <p:spPr>
            <a:xfrm>
              <a:off x="5223059" y="4003283"/>
              <a:ext cx="194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Noto Sans SemiBold" panose="020B0702040504020204" pitchFamily="34" charset="0"/>
                  <a:ea typeface="Noto Sans SemiBold" panose="020B0702040504020204" pitchFamily="34" charset="0"/>
                  <a:cs typeface="Noto Sans SemiBold" panose="020B0702040504020204" pitchFamily="34" charset="0"/>
                </a:rPr>
                <a:t>Dipole</a:t>
              </a:r>
              <a:endParaRPr lang="en-US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0A87B4-3C75-A6D9-9313-193220265601}"/>
                </a:ext>
              </a:extLst>
            </p:cNvPr>
            <p:cNvSpPr txBox="1"/>
            <p:nvPr/>
          </p:nvSpPr>
          <p:spPr>
            <a:xfrm>
              <a:off x="7884196" y="4000361"/>
              <a:ext cx="194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Noto Sans SemiBold" panose="020B0702040504020204" pitchFamily="34" charset="0"/>
                  <a:ea typeface="Noto Sans SemiBold" panose="020B0702040504020204" pitchFamily="34" charset="0"/>
                  <a:cs typeface="Noto Sans SemiBold" panose="020B0702040504020204" pitchFamily="34" charset="0"/>
                </a:rPr>
                <a:t>Suscep</a:t>
              </a:r>
              <a:r>
                <a:rPr lang="pt-BR" dirty="0">
                  <a:latin typeface="Noto Sans SemiBold" panose="020B0702040504020204" pitchFamily="34" charset="0"/>
                  <a:ea typeface="Noto Sans SemiBold" panose="020B0702040504020204" pitchFamily="34" charset="0"/>
                  <a:cs typeface="Noto Sans SemiBold" panose="020B0702040504020204" pitchFamily="34" charset="0"/>
                </a:rPr>
                <a:t>. </a:t>
              </a:r>
              <a:r>
                <a:rPr lang="pt-BR" dirty="0" err="1">
                  <a:latin typeface="Noto Sans SemiBold" panose="020B0702040504020204" pitchFamily="34" charset="0"/>
                  <a:ea typeface="Noto Sans SemiBold" panose="020B0702040504020204" pitchFamily="34" charset="0"/>
                  <a:cs typeface="Noto Sans SemiBold" panose="020B0702040504020204" pitchFamily="34" charset="0"/>
                </a:rPr>
                <a:t>source</a:t>
              </a:r>
              <a:endParaRPr lang="en-US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9AF504-BD7F-E92F-F27C-9FA10A2B4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5" t="13367" r="36215" b="9107"/>
            <a:stretch/>
          </p:blipFill>
          <p:spPr>
            <a:xfrm>
              <a:off x="5303509" y="4364015"/>
              <a:ext cx="1805143" cy="180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631D10-7C60-256A-12F1-080021813621}"/>
                </a:ext>
              </a:extLst>
            </p:cNvPr>
            <p:cNvSpPr txBox="1"/>
            <p:nvPr/>
          </p:nvSpPr>
          <p:spPr>
            <a:xfrm>
              <a:off x="2782044" y="4000361"/>
              <a:ext cx="194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oto Sans SemiBold" panose="020B0702040504020204" pitchFamily="34" charset="0"/>
                  <a:ea typeface="Noto Sans SemiBold" panose="020B0702040504020204" pitchFamily="34" charset="0"/>
                  <a:cs typeface="Noto Sans SemiBold" panose="020B0702040504020204" pitchFamily="34" charset="0"/>
                </a:rPr>
                <a:t>Field </a:t>
              </a:r>
              <a:r>
                <a:rPr lang="pt-BR" dirty="0" err="1">
                  <a:latin typeface="Noto Sans SemiBold" panose="020B0702040504020204" pitchFamily="34" charset="0"/>
                  <a:ea typeface="Noto Sans SemiBold" panose="020B0702040504020204" pitchFamily="34" charset="0"/>
                  <a:cs typeface="Noto Sans SemiBold" panose="020B0702040504020204" pitchFamily="34" charset="0"/>
                </a:rPr>
                <a:t>distrib</a:t>
              </a:r>
              <a:r>
                <a:rPr lang="pt-BR" dirty="0">
                  <a:latin typeface="Noto Sans SemiBold" panose="020B0702040504020204" pitchFamily="34" charset="0"/>
                  <a:ea typeface="Noto Sans SemiBold" panose="020B0702040504020204" pitchFamily="34" charset="0"/>
                  <a:cs typeface="Noto Sans SemiBold" panose="020B0702040504020204" pitchFamily="34" charset="0"/>
                </a:rPr>
                <a:t>.</a:t>
              </a:r>
              <a:endParaRPr lang="en-US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32EC7C0-BC8D-20EA-A57B-871FFD3ED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956" y="132815"/>
            <a:ext cx="2693442" cy="108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47F47C-EA4A-4925-AE5C-AD052A4B34B0}"/>
              </a:ext>
            </a:extLst>
          </p:cNvPr>
          <p:cNvSpPr/>
          <p:nvPr/>
        </p:nvSpPr>
        <p:spPr>
          <a:xfrm>
            <a:off x="2929908" y="4364015"/>
            <a:ext cx="163125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Noto Sans "/>
              </a:rPr>
              <a:t>Fourier </a:t>
            </a:r>
            <a:r>
              <a:rPr lang="pt-BR" dirty="0" err="1">
                <a:solidFill>
                  <a:schemeClr val="tx1"/>
                </a:solidFill>
                <a:latin typeface="Noto Sans "/>
              </a:rPr>
              <a:t>Transform</a:t>
            </a:r>
            <a:r>
              <a:rPr lang="pt-BR" dirty="0">
                <a:solidFill>
                  <a:schemeClr val="tx1"/>
                </a:solidFill>
                <a:latin typeface="Noto Sans 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Noto Sans "/>
              </a:rPr>
              <a:t>of</a:t>
            </a:r>
            <a:r>
              <a:rPr lang="pt-BR" dirty="0">
                <a:solidFill>
                  <a:schemeClr val="tx1"/>
                </a:solidFill>
                <a:latin typeface="Noto Sans "/>
              </a:rPr>
              <a:t> Field </a:t>
            </a:r>
            <a:r>
              <a:rPr lang="pt-BR" dirty="0" err="1">
                <a:solidFill>
                  <a:schemeClr val="tx1"/>
                </a:solidFill>
                <a:latin typeface="Noto Sans "/>
              </a:rPr>
              <a:t>distrib</a:t>
            </a:r>
            <a:r>
              <a:rPr lang="pt-BR" dirty="0">
                <a:solidFill>
                  <a:schemeClr val="tx1"/>
                </a:solidFill>
                <a:latin typeface="Noto Sans "/>
              </a:rPr>
              <a:t>.</a:t>
            </a:r>
            <a:endParaRPr lang="en-US" dirty="0">
              <a:solidFill>
                <a:schemeClr val="tx1"/>
              </a:solidFill>
              <a:latin typeface="Noto Sans 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E70D71-3454-A3CE-0575-4858A34C445F}"/>
              </a:ext>
            </a:extLst>
          </p:cNvPr>
          <p:cNvSpPr/>
          <p:nvPr/>
        </p:nvSpPr>
        <p:spPr>
          <a:xfrm>
            <a:off x="8049297" y="4372615"/>
            <a:ext cx="163125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Noto Sans "/>
              </a:rPr>
              <a:t>Fourier </a:t>
            </a:r>
            <a:r>
              <a:rPr lang="pt-BR" dirty="0" err="1">
                <a:solidFill>
                  <a:schemeClr val="tx1"/>
                </a:solidFill>
                <a:latin typeface="Noto Sans "/>
              </a:rPr>
              <a:t>Transform</a:t>
            </a:r>
            <a:r>
              <a:rPr lang="pt-BR" dirty="0">
                <a:solidFill>
                  <a:schemeClr val="tx1"/>
                </a:solidFill>
                <a:latin typeface="Noto Sans 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Noto Sans "/>
              </a:rPr>
              <a:t>of</a:t>
            </a:r>
            <a:r>
              <a:rPr lang="pt-BR" dirty="0">
                <a:solidFill>
                  <a:schemeClr val="tx1"/>
                </a:solidFill>
                <a:latin typeface="Noto Sans 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Noto Sans "/>
              </a:rPr>
              <a:t>Susc</a:t>
            </a:r>
            <a:r>
              <a:rPr lang="pt-BR" dirty="0">
                <a:solidFill>
                  <a:schemeClr val="tx1"/>
                </a:solidFill>
                <a:latin typeface="Noto Sans "/>
              </a:rPr>
              <a:t>. </a:t>
            </a:r>
            <a:r>
              <a:rPr lang="pt-BR" dirty="0" err="1">
                <a:solidFill>
                  <a:schemeClr val="tx1"/>
                </a:solidFill>
                <a:latin typeface="Noto Sans "/>
              </a:rPr>
              <a:t>Source</a:t>
            </a:r>
            <a:endParaRPr lang="en-US" dirty="0">
              <a:solidFill>
                <a:schemeClr val="tx1"/>
              </a:solidFill>
              <a:latin typeface="Noto Sans 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9F8BE-BCA4-F6F0-16C3-FC6D999AB0E5}"/>
              </a:ext>
            </a:extLst>
          </p:cNvPr>
          <p:cNvSpPr txBox="1"/>
          <p:nvPr/>
        </p:nvSpPr>
        <p:spPr>
          <a:xfrm>
            <a:off x="4684246" y="4952698"/>
            <a:ext cx="37702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>
                <a:solidFill>
                  <a:srgbClr val="E77C07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/</a:t>
            </a:r>
            <a:endParaRPr lang="en-US" sz="3400" dirty="0">
              <a:solidFill>
                <a:srgbClr val="E77C07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154EBF-C4C3-9040-DCBE-FD30C72BE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669" y="4358882"/>
            <a:ext cx="1754822" cy="1818866"/>
          </a:xfrm>
          <a:prstGeom prst="rect">
            <a:avLst/>
          </a:prstGeom>
        </p:spPr>
      </p:pic>
      <p:sp>
        <p:nvSpPr>
          <p:cNvPr id="22" name="Equals 21">
            <a:extLst>
              <a:ext uri="{FF2B5EF4-FFF2-40B4-BE49-F238E27FC236}">
                <a16:creationId xmlns:a16="http://schemas.microsoft.com/office/drawing/2014/main" id="{5D1EECCD-F382-A08F-F62D-AFACC955246D}"/>
              </a:ext>
            </a:extLst>
          </p:cNvPr>
          <p:cNvSpPr/>
          <p:nvPr/>
        </p:nvSpPr>
        <p:spPr>
          <a:xfrm>
            <a:off x="7349533" y="5201367"/>
            <a:ext cx="468987" cy="286156"/>
          </a:xfrm>
          <a:prstGeom prst="mathEqual">
            <a:avLst>
              <a:gd name="adj1" fmla="val 23520"/>
              <a:gd name="adj2" fmla="val 17030"/>
            </a:avLst>
          </a:prstGeom>
          <a:solidFill>
            <a:srgbClr val="E77C07"/>
          </a:solidFill>
          <a:ln>
            <a:solidFill>
              <a:srgbClr val="E77C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00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360D1A-EC50-59C0-A400-6A090B2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FCC7E4-7F47-552F-A1DD-1423504E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6" name="Flowchart: Summing Junction 5">
            <a:extLst>
              <a:ext uri="{FF2B5EF4-FFF2-40B4-BE49-F238E27FC236}">
                <a16:creationId xmlns:a16="http://schemas.microsoft.com/office/drawing/2014/main" id="{A0CA3AAF-D613-62DE-2B68-71A1C43A3629}"/>
              </a:ext>
            </a:extLst>
          </p:cNvPr>
          <p:cNvSpPr/>
          <p:nvPr/>
        </p:nvSpPr>
        <p:spPr>
          <a:xfrm>
            <a:off x="4381456" y="1946225"/>
            <a:ext cx="358346" cy="358346"/>
          </a:xfrm>
          <a:prstGeom prst="flowChartSummingJunction">
            <a:avLst/>
          </a:prstGeom>
          <a:noFill/>
          <a:ln w="57150">
            <a:solidFill>
              <a:srgbClr val="E77C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4994FDE9-1328-18FB-8508-6A7A728295F6}"/>
              </a:ext>
            </a:extLst>
          </p:cNvPr>
          <p:cNvSpPr/>
          <p:nvPr/>
        </p:nvSpPr>
        <p:spPr>
          <a:xfrm>
            <a:off x="7061410" y="2062750"/>
            <a:ext cx="468987" cy="286156"/>
          </a:xfrm>
          <a:prstGeom prst="mathEqual">
            <a:avLst>
              <a:gd name="adj1" fmla="val 23520"/>
              <a:gd name="adj2" fmla="val 17030"/>
            </a:avLst>
          </a:prstGeom>
          <a:solidFill>
            <a:srgbClr val="E77C07"/>
          </a:solidFill>
          <a:ln>
            <a:solidFill>
              <a:srgbClr val="E77C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Imagem 15">
            <a:extLst>
              <a:ext uri="{FF2B5EF4-FFF2-40B4-BE49-F238E27FC236}">
                <a16:creationId xmlns:a16="http://schemas.microsoft.com/office/drawing/2014/main" id="{A032D409-CE39-6AD6-1A45-218E368D0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96" y="1225398"/>
            <a:ext cx="1631250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A3B246-3E4A-9B54-2C4C-2110E22139B1}"/>
              </a:ext>
            </a:extLst>
          </p:cNvPr>
          <p:cNvSpPr txBox="1"/>
          <p:nvPr/>
        </p:nvSpPr>
        <p:spPr>
          <a:xfrm>
            <a:off x="4591147" y="1693418"/>
            <a:ext cx="46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77C07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-1</a:t>
            </a:r>
            <a:endParaRPr lang="en-US" b="1" dirty="0">
              <a:solidFill>
                <a:srgbClr val="E77C07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33A127-89B2-850B-3DAD-3C04462E1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44" y="1225398"/>
            <a:ext cx="1631250" cy="18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7EBF1F-143B-0A00-426F-63405461DC64}"/>
              </a:ext>
            </a:extLst>
          </p:cNvPr>
          <p:cNvSpPr txBox="1"/>
          <p:nvPr/>
        </p:nvSpPr>
        <p:spPr>
          <a:xfrm>
            <a:off x="4926497" y="864666"/>
            <a:ext cx="19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Dipole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003DD-3D6D-5025-09E7-86299C04E269}"/>
              </a:ext>
            </a:extLst>
          </p:cNvPr>
          <p:cNvSpPr txBox="1"/>
          <p:nvPr/>
        </p:nvSpPr>
        <p:spPr>
          <a:xfrm>
            <a:off x="7587634" y="861744"/>
            <a:ext cx="19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.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source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2803DD-BFF3-3CD3-7C03-CA40AD139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5" t="13367" r="36215" b="9107"/>
          <a:stretch/>
        </p:blipFill>
        <p:spPr>
          <a:xfrm>
            <a:off x="5006947" y="1225398"/>
            <a:ext cx="1805143" cy="18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76E19D-967D-E3BD-AEA9-DE4136EAD1C0}"/>
              </a:ext>
            </a:extLst>
          </p:cNvPr>
          <p:cNvSpPr txBox="1"/>
          <p:nvPr/>
        </p:nvSpPr>
        <p:spPr>
          <a:xfrm>
            <a:off x="2485482" y="861744"/>
            <a:ext cx="19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distrib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.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DEFC63-EC90-C214-4A8D-CC6F4189A004}"/>
              </a:ext>
            </a:extLst>
          </p:cNvPr>
          <p:cNvCxnSpPr>
            <a:cxnSpLocks/>
          </p:cNvCxnSpPr>
          <p:nvPr/>
        </p:nvCxnSpPr>
        <p:spPr>
          <a:xfrm>
            <a:off x="5795319" y="4051100"/>
            <a:ext cx="1300126" cy="0"/>
          </a:xfrm>
          <a:prstGeom prst="straightConnector1">
            <a:avLst/>
          </a:prstGeom>
          <a:ln w="7620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5277FB4-A5A8-E91A-9CF0-C1EF2C082180}"/>
              </a:ext>
            </a:extLst>
          </p:cNvPr>
          <p:cNvSpPr txBox="1"/>
          <p:nvPr/>
        </p:nvSpPr>
        <p:spPr>
          <a:xfrm>
            <a:off x="5647185" y="3325119"/>
            <a:ext cx="160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Convolution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</a:p>
          <a:p>
            <a:pPr algn="ctr"/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theorem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C10900D-6B3B-B666-A374-DD4D57B60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28" y="3422200"/>
            <a:ext cx="5184001" cy="108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89852A4-EC3A-9803-811D-380D58932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903" y="3485196"/>
            <a:ext cx="4605758" cy="108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5FF4DA2-446F-1EE6-1827-7E46ADBBD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120" y="4650130"/>
            <a:ext cx="4517117" cy="1620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BE3B422-982A-8633-7F5E-7C4897BF10C4}"/>
              </a:ext>
            </a:extLst>
          </p:cNvPr>
          <p:cNvSpPr/>
          <p:nvPr/>
        </p:nvSpPr>
        <p:spPr>
          <a:xfrm>
            <a:off x="3404120" y="4582828"/>
            <a:ext cx="4605758" cy="1760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E57EC80-B9C5-CD8F-D22A-0985CADA1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65" y="1014643"/>
            <a:ext cx="1795628" cy="72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BADD759-32FE-4118-87F1-6C6B1DDED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591" y="1736302"/>
            <a:ext cx="91689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80675-9631-8B38-7210-DF85B5DD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1D6BB-9546-AF9D-7E6F-DD78576F8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A10D"/>
          </a:solidFill>
          <a:ln>
            <a:solidFill>
              <a:srgbClr val="F3A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97CF9-7904-817F-ED75-1CFC61F63BDA}"/>
              </a:ext>
            </a:extLst>
          </p:cNvPr>
          <p:cNvSpPr txBox="1"/>
          <p:nvPr/>
        </p:nvSpPr>
        <p:spPr>
          <a:xfrm>
            <a:off x="2100469" y="2844224"/>
            <a:ext cx="79910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QSM pipeline</a:t>
            </a:r>
          </a:p>
        </p:txBody>
      </p:sp>
    </p:spTree>
    <p:extLst>
      <p:ext uri="{BB962C8B-B14F-4D97-AF65-F5344CB8AC3E}">
        <p14:creationId xmlns:p14="http://schemas.microsoft.com/office/powerpoint/2010/main" val="156200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23E8BC5-CEF9-9719-D67C-6CF26B54C824}"/>
              </a:ext>
            </a:extLst>
          </p:cNvPr>
          <p:cNvSpPr txBox="1"/>
          <p:nvPr/>
        </p:nvSpPr>
        <p:spPr>
          <a:xfrm>
            <a:off x="362978" y="363133"/>
            <a:ext cx="53459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QSM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processing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steps</a:t>
            </a:r>
            <a:endParaRPr lang="pt-BR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25" name="Espaço Reservado para Rodapé 24">
            <a:extLst>
              <a:ext uri="{FF2B5EF4-FFF2-40B4-BE49-F238E27FC236}">
                <a16:creationId xmlns:a16="http://schemas.microsoft.com/office/drawing/2014/main" id="{EDD1E285-67C5-3000-7CD6-B6141648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4" name="Espaço Reservado para Número de Slide 23">
            <a:extLst>
              <a:ext uri="{FF2B5EF4-FFF2-40B4-BE49-F238E27FC236}">
                <a16:creationId xmlns:a16="http://schemas.microsoft.com/office/drawing/2014/main" id="{5D75772E-D9DC-8E21-070A-7AFA8797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13</a:t>
            </a:fld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C7CA9-9F13-CF64-71AC-B733DAA4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02" y="1232866"/>
            <a:ext cx="8280000" cy="50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8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80675-9631-8B38-7210-DF85B5DD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1D6BB-9546-AF9D-7E6F-DD78576F8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A10D"/>
          </a:solidFill>
          <a:ln>
            <a:solidFill>
              <a:srgbClr val="F3A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97CF9-7904-817F-ED75-1CFC61F63BDA}"/>
              </a:ext>
            </a:extLst>
          </p:cNvPr>
          <p:cNvSpPr txBox="1"/>
          <p:nvPr/>
        </p:nvSpPr>
        <p:spPr>
          <a:xfrm>
            <a:off x="2100469" y="2615308"/>
            <a:ext cx="79910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Hands - </a:t>
            </a:r>
            <a:r>
              <a:rPr lang="pt-BR" sz="7000" dirty="0" err="1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on</a:t>
            </a:r>
            <a:endParaRPr lang="en-US" sz="7000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38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1CD2F3-F90F-9993-D4CA-E00585AE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79F8A-65EE-2D35-BF3C-04C5D229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10" name="CaixaDeTexto 3">
            <a:extLst>
              <a:ext uri="{FF2B5EF4-FFF2-40B4-BE49-F238E27FC236}">
                <a16:creationId xmlns:a16="http://schemas.microsoft.com/office/drawing/2014/main" id="{DA02F290-14C5-DF32-7E38-E035BE97C55C}"/>
              </a:ext>
            </a:extLst>
          </p:cNvPr>
          <p:cNvSpPr txBox="1"/>
          <p:nvPr/>
        </p:nvSpPr>
        <p:spPr>
          <a:xfrm>
            <a:off x="321732" y="347133"/>
            <a:ext cx="46703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Knowning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67ED1-1DC7-B75E-CED6-2D5A1CC5C76F}"/>
              </a:ext>
            </a:extLst>
          </p:cNvPr>
          <p:cNvSpPr txBox="1"/>
          <p:nvPr/>
        </p:nvSpPr>
        <p:spPr>
          <a:xfrm>
            <a:off x="432488" y="3424655"/>
            <a:ext cx="10949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Magnitude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– magnitude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images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at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4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echos</a:t>
            </a: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  <a:p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Phase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–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phase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images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at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4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echos</a:t>
            </a: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  <a:p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Mask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–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mask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of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brain</a:t>
            </a: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  <a:p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Sepia_header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–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informations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such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as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echo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times (TE) ,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magnetic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strenght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in Tesla,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orientation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of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aquicsition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CAF60-593A-F55B-0C25-BF08C756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8" y="1355632"/>
            <a:ext cx="8280000" cy="169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61707-3C52-7E16-D637-1A18B75CEF7E}"/>
              </a:ext>
            </a:extLst>
          </p:cNvPr>
          <p:cNvSpPr txBox="1"/>
          <p:nvPr/>
        </p:nvSpPr>
        <p:spPr>
          <a:xfrm>
            <a:off x="432487" y="5502368"/>
            <a:ext cx="910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https://drive.google.com/drive/folders/1ACVtOer_pq7_Y_Mnj4u4ML-w_5HYfpJQ?usp=sharing</a:t>
            </a:r>
          </a:p>
        </p:txBody>
      </p:sp>
    </p:spTree>
    <p:extLst>
      <p:ext uri="{BB962C8B-B14F-4D97-AF65-F5344CB8AC3E}">
        <p14:creationId xmlns:p14="http://schemas.microsoft.com/office/powerpoint/2010/main" val="273139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0A32B-A680-62D4-5846-2313E51D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54A9F-7BE8-136D-63E0-F6BA20F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8B03B-F0C0-3CB6-08E4-BC2003EC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05" y="1591480"/>
            <a:ext cx="9000000" cy="94945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266B9A-4F11-AA0F-3328-F9569C3F0417}"/>
              </a:ext>
            </a:extLst>
          </p:cNvPr>
          <p:cNvSpPr/>
          <p:nvPr/>
        </p:nvSpPr>
        <p:spPr>
          <a:xfrm>
            <a:off x="6384109" y="2161020"/>
            <a:ext cx="543697" cy="210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27A938-0693-BB1F-853A-C8746B2D4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05" y="3429000"/>
            <a:ext cx="6687483" cy="16290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637B9C5-7E92-70ED-4427-2235E590349F}"/>
              </a:ext>
            </a:extLst>
          </p:cNvPr>
          <p:cNvSpPr/>
          <p:nvPr/>
        </p:nvSpPr>
        <p:spPr>
          <a:xfrm>
            <a:off x="1173194" y="4183810"/>
            <a:ext cx="1561381" cy="3242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0B90E-AE65-1F78-276C-AA8309AB6622}"/>
              </a:ext>
            </a:extLst>
          </p:cNvPr>
          <p:cNvSpPr txBox="1"/>
          <p:nvPr/>
        </p:nvSpPr>
        <p:spPr>
          <a:xfrm>
            <a:off x="1953884" y="618565"/>
            <a:ext cx="625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MEDI toolbox: http://pre.weill.cornell.edu/mri/pages/qsm.html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8F570-6102-B0AE-7BE7-C84513083CB0}"/>
              </a:ext>
            </a:extLst>
          </p:cNvPr>
          <p:cNvSpPr txBox="1"/>
          <p:nvPr/>
        </p:nvSpPr>
        <p:spPr>
          <a:xfrm flipH="1">
            <a:off x="1173194" y="2824664"/>
            <a:ext cx="597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“</a:t>
            </a:r>
            <a:r>
              <a:rPr lang="en-US" b="1" i="0" dirty="0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/</a:t>
            </a:r>
            <a:r>
              <a:rPr lang="en-US" b="1" i="0" dirty="0" err="1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usr</a:t>
            </a:r>
            <a:r>
              <a:rPr lang="en-US" b="1" i="0" dirty="0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/local/</a:t>
            </a:r>
            <a:r>
              <a:rPr lang="en-US" b="1" i="0" dirty="0" err="1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inbrain</a:t>
            </a:r>
            <a:r>
              <a:rPr lang="en-US" b="1" i="0" dirty="0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/</a:t>
            </a:r>
            <a:r>
              <a:rPr lang="en-US" b="1" i="0" dirty="0" err="1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QSM_</a:t>
            </a:r>
            <a:r>
              <a:rPr lang="en-US" b="1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toolbox</a:t>
            </a:r>
            <a:r>
              <a:rPr lang="en-US" b="1" i="0" dirty="0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/</a:t>
            </a:r>
            <a:r>
              <a:rPr lang="en-US" b="1" i="0" dirty="0" err="1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MEDI_toolbox</a:t>
            </a:r>
            <a:r>
              <a:rPr lang="en-US" b="1" i="0" dirty="0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”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7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0A32B-A680-62D4-5846-2313E51D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54A9F-7BE8-136D-63E0-F6BA20F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B70B8-D63F-46AD-3861-200CFFB22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2" t="1515"/>
          <a:stretch/>
        </p:blipFill>
        <p:spPr>
          <a:xfrm>
            <a:off x="696000" y="1281704"/>
            <a:ext cx="3965676" cy="480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F4541-3A5B-1658-5B8A-C28B70D7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2315803"/>
            <a:ext cx="5400000" cy="30677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35CF3-4ED3-A6AB-EE98-3B2402E1AECF}"/>
              </a:ext>
            </a:extLst>
          </p:cNvPr>
          <p:cNvCxnSpPr/>
          <p:nvPr/>
        </p:nvCxnSpPr>
        <p:spPr>
          <a:xfrm>
            <a:off x="5906530" y="3237470"/>
            <a:ext cx="1000897" cy="0"/>
          </a:xfrm>
          <a:prstGeom prst="straightConnector1">
            <a:avLst/>
          </a:prstGeom>
          <a:ln w="5715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748DB7-9A96-C616-1D42-1F51208D9F90}"/>
              </a:ext>
            </a:extLst>
          </p:cNvPr>
          <p:cNvSpPr txBox="1"/>
          <p:nvPr/>
        </p:nvSpPr>
        <p:spPr>
          <a:xfrm flipH="1">
            <a:off x="6973649" y="3034954"/>
            <a:ext cx="371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Magnetic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strenght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(T) 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F73ED6-667B-C1FE-D776-DA1FA6933445}"/>
              </a:ext>
            </a:extLst>
          </p:cNvPr>
          <p:cNvCxnSpPr/>
          <p:nvPr/>
        </p:nvCxnSpPr>
        <p:spPr>
          <a:xfrm>
            <a:off x="5910646" y="3538154"/>
            <a:ext cx="1000897" cy="0"/>
          </a:xfrm>
          <a:prstGeom prst="straightConnector1">
            <a:avLst/>
          </a:prstGeom>
          <a:ln w="5715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36D78F-140E-0561-F93E-A72193B3B474}"/>
              </a:ext>
            </a:extLst>
          </p:cNvPr>
          <p:cNvSpPr txBox="1"/>
          <p:nvPr/>
        </p:nvSpPr>
        <p:spPr>
          <a:xfrm flipH="1">
            <a:off x="6977765" y="3335638"/>
            <a:ext cx="40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Magnetic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Direction (x, y, z)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EDDDBA-92F7-2CA4-C406-0B4C44F44EAF}"/>
              </a:ext>
            </a:extLst>
          </p:cNvPr>
          <p:cNvCxnSpPr/>
          <p:nvPr/>
        </p:nvCxnSpPr>
        <p:spPr>
          <a:xfrm>
            <a:off x="5914762" y="3907486"/>
            <a:ext cx="1000897" cy="0"/>
          </a:xfrm>
          <a:prstGeom prst="straightConnector1">
            <a:avLst/>
          </a:prstGeom>
          <a:ln w="5715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5A8FBD-2907-92FF-7406-18AD66EA16DF}"/>
              </a:ext>
            </a:extLst>
          </p:cNvPr>
          <p:cNvSpPr txBox="1"/>
          <p:nvPr/>
        </p:nvSpPr>
        <p:spPr>
          <a:xfrm flipH="1">
            <a:off x="6981882" y="3704970"/>
            <a:ext cx="370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Frequency - B0*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gamma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(Hz)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18CB0B-F56B-3627-30E7-08BEE999878B}"/>
              </a:ext>
            </a:extLst>
          </p:cNvPr>
          <p:cNvCxnSpPr/>
          <p:nvPr/>
        </p:nvCxnSpPr>
        <p:spPr>
          <a:xfrm>
            <a:off x="5914762" y="4261456"/>
            <a:ext cx="1000897" cy="0"/>
          </a:xfrm>
          <a:prstGeom prst="straightConnector1">
            <a:avLst/>
          </a:prstGeom>
          <a:ln w="5715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77F7AE-FF45-15E2-884E-66B1B9BC60AF}"/>
              </a:ext>
            </a:extLst>
          </p:cNvPr>
          <p:cNvSpPr txBox="1"/>
          <p:nvPr/>
        </p:nvSpPr>
        <p:spPr>
          <a:xfrm flipH="1">
            <a:off x="6981883" y="4058940"/>
            <a:ext cx="247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Echo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spacing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(s)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B4F269-E053-FFD4-8941-6CDD410FBEF0}"/>
              </a:ext>
            </a:extLst>
          </p:cNvPr>
          <p:cNvCxnSpPr/>
          <p:nvPr/>
        </p:nvCxnSpPr>
        <p:spPr>
          <a:xfrm>
            <a:off x="5914762" y="4577502"/>
            <a:ext cx="1000897" cy="0"/>
          </a:xfrm>
          <a:prstGeom prst="straightConnector1">
            <a:avLst/>
          </a:prstGeom>
          <a:ln w="5715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728F44-9692-D3DA-CC28-00106B743E94}"/>
              </a:ext>
            </a:extLst>
          </p:cNvPr>
          <p:cNvSpPr txBox="1"/>
          <p:nvPr/>
        </p:nvSpPr>
        <p:spPr>
          <a:xfrm flipH="1">
            <a:off x="6981883" y="4374986"/>
            <a:ext cx="247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Image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matrix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size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1AC2C3-2807-F8F0-A012-7FA3E4F8F1B2}"/>
              </a:ext>
            </a:extLst>
          </p:cNvPr>
          <p:cNvCxnSpPr/>
          <p:nvPr/>
        </p:nvCxnSpPr>
        <p:spPr>
          <a:xfrm>
            <a:off x="5914762" y="4882389"/>
            <a:ext cx="1000897" cy="0"/>
          </a:xfrm>
          <a:prstGeom prst="straightConnector1">
            <a:avLst/>
          </a:prstGeom>
          <a:ln w="5715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E15C8C-B0D6-36CC-973F-88113EC1F3A0}"/>
              </a:ext>
            </a:extLst>
          </p:cNvPr>
          <p:cNvSpPr txBox="1"/>
          <p:nvPr/>
        </p:nvSpPr>
        <p:spPr>
          <a:xfrm flipH="1">
            <a:off x="6981883" y="4679873"/>
            <a:ext cx="247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Echo times (s)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C4B299-F9B2-4256-C962-E93062C4EE10}"/>
              </a:ext>
            </a:extLst>
          </p:cNvPr>
          <p:cNvCxnSpPr/>
          <p:nvPr/>
        </p:nvCxnSpPr>
        <p:spPr>
          <a:xfrm>
            <a:off x="5906530" y="5220882"/>
            <a:ext cx="1000897" cy="0"/>
          </a:xfrm>
          <a:prstGeom prst="straightConnector1">
            <a:avLst/>
          </a:prstGeom>
          <a:ln w="5715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513E5A-C05B-CEC8-C0B7-33E8CFF63BD2}"/>
              </a:ext>
            </a:extLst>
          </p:cNvPr>
          <p:cNvSpPr txBox="1"/>
          <p:nvPr/>
        </p:nvSpPr>
        <p:spPr>
          <a:xfrm flipH="1">
            <a:off x="6973650" y="5018366"/>
            <a:ext cx="302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Spatial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resultion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(mm)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F1FF4-66F7-3072-0B81-7ECEA4AFE6F4}"/>
              </a:ext>
            </a:extLst>
          </p:cNvPr>
          <p:cNvSpPr txBox="1"/>
          <p:nvPr/>
        </p:nvSpPr>
        <p:spPr>
          <a:xfrm>
            <a:off x="323787" y="90857"/>
            <a:ext cx="11181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Information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to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obtain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maps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with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correct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units</a:t>
            </a:r>
            <a:endParaRPr lang="en-US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98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0A32B-A680-62D4-5846-2313E51D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54A9F-7BE8-136D-63E0-F6BA20F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88598-F629-A52F-F184-20E032A3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58" y="1744140"/>
            <a:ext cx="7920000" cy="2727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EF639-9774-5603-85C4-33C9F6EA828E}"/>
              </a:ext>
            </a:extLst>
          </p:cNvPr>
          <p:cNvSpPr txBox="1"/>
          <p:nvPr/>
        </p:nvSpPr>
        <p:spPr>
          <a:xfrm>
            <a:off x="468183" y="152427"/>
            <a:ext cx="86927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Load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data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at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Matlab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workspace</a:t>
            </a:r>
            <a:endParaRPr lang="en-US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3573A-F780-48CF-F56A-360F8ACC2C87}"/>
              </a:ext>
            </a:extLst>
          </p:cNvPr>
          <p:cNvSpPr txBox="1"/>
          <p:nvPr/>
        </p:nvSpPr>
        <p:spPr>
          <a:xfrm>
            <a:off x="950158" y="5432080"/>
            <a:ext cx="910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https://drive.google.com/drive/folders/1ACVtOer_pq7_Y_Mnj4u4ML-w_5HYfpJQ?usp=sharing</a:t>
            </a:r>
          </a:p>
        </p:txBody>
      </p:sp>
    </p:spTree>
    <p:extLst>
      <p:ext uri="{BB962C8B-B14F-4D97-AF65-F5344CB8AC3E}">
        <p14:creationId xmlns:p14="http://schemas.microsoft.com/office/powerpoint/2010/main" val="395186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0A32B-A680-62D4-5846-2313E51D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54A9F-7BE8-136D-63E0-F6BA20F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F639-9774-5603-85C4-33C9F6EA828E}"/>
              </a:ext>
            </a:extLst>
          </p:cNvPr>
          <p:cNvSpPr txBox="1"/>
          <p:nvPr/>
        </p:nvSpPr>
        <p:spPr>
          <a:xfrm>
            <a:off x="468184" y="152427"/>
            <a:ext cx="41518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View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data</a:t>
            </a:r>
            <a:endParaRPr lang="en-US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02AF2-B3FE-C64F-04D5-3F1679ABE5B7}"/>
              </a:ext>
            </a:extLst>
          </p:cNvPr>
          <p:cNvSpPr txBox="1"/>
          <p:nvPr/>
        </p:nvSpPr>
        <p:spPr>
          <a:xfrm flipH="1">
            <a:off x="468184" y="962793"/>
            <a:ext cx="40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Terminal de comando 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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“</a:t>
            </a:r>
            <a:r>
              <a:rPr lang="pt-BR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itksnap</a:t>
            </a:r>
            <a:r>
              <a:rPr lang="pt-BR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”</a:t>
            </a:r>
            <a:endParaRPr lang="en-US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20A1B-77C3-ED8D-4787-B656705600AF}"/>
              </a:ext>
            </a:extLst>
          </p:cNvPr>
          <p:cNvSpPr txBox="1"/>
          <p:nvPr/>
        </p:nvSpPr>
        <p:spPr>
          <a:xfrm flipH="1">
            <a:off x="468184" y="1689349"/>
            <a:ext cx="597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ITK-SNAP 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 File  Open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Main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Image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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Browse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...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E5132-670F-BD59-DB24-685ED4A2F2E1}"/>
              </a:ext>
            </a:extLst>
          </p:cNvPr>
          <p:cNvSpPr txBox="1"/>
          <p:nvPr/>
        </p:nvSpPr>
        <p:spPr>
          <a:xfrm flipH="1">
            <a:off x="463836" y="2231239"/>
            <a:ext cx="597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“</a:t>
            </a:r>
            <a:r>
              <a:rPr lang="en-US" b="1" i="0" dirty="0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/</a:t>
            </a:r>
            <a:r>
              <a:rPr lang="en-US" b="1" i="0" dirty="0" err="1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usr</a:t>
            </a:r>
            <a:r>
              <a:rPr lang="en-US" b="1" i="0" dirty="0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/local/</a:t>
            </a:r>
            <a:r>
              <a:rPr lang="en-US" b="1" i="0" dirty="0" err="1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inbrain</a:t>
            </a:r>
            <a:r>
              <a:rPr lang="en-US" b="1" i="0" dirty="0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/</a:t>
            </a:r>
            <a:r>
              <a:rPr lang="en-US" b="1" i="0" dirty="0" err="1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QSM_Data</a:t>
            </a:r>
            <a:r>
              <a:rPr lang="en-US" b="1" i="0" dirty="0">
                <a:effectLst/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/Data_1”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1F31D-4EA4-0F2D-6DA6-5848A5D24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302"/>
          <a:stretch/>
        </p:blipFill>
        <p:spPr>
          <a:xfrm>
            <a:off x="735028" y="2982938"/>
            <a:ext cx="3618181" cy="1691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1E7D25-7B49-0000-9CB1-D2FEA68B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89" y="947854"/>
            <a:ext cx="5760000" cy="44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8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80675-9631-8B38-7210-DF85B5DD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1D6BB-9546-AF9D-7E6F-DD78576F8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A10D"/>
          </a:solidFill>
          <a:ln>
            <a:solidFill>
              <a:srgbClr val="F3A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97CF9-7904-817F-ED75-1CFC61F63BDA}"/>
              </a:ext>
            </a:extLst>
          </p:cNvPr>
          <p:cNvSpPr txBox="1"/>
          <p:nvPr/>
        </p:nvSpPr>
        <p:spPr>
          <a:xfrm>
            <a:off x="2100469" y="2615308"/>
            <a:ext cx="79910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dirty="0" err="1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Introduction</a:t>
            </a:r>
            <a:endParaRPr lang="en-US" sz="7000" dirty="0">
              <a:solidFill>
                <a:schemeClr val="bg1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51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0A32B-A680-62D4-5846-2313E51D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54A9F-7BE8-136D-63E0-F6BA20F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F639-9774-5603-85C4-33C9F6EA828E}"/>
              </a:ext>
            </a:extLst>
          </p:cNvPr>
          <p:cNvSpPr txBox="1"/>
          <p:nvPr/>
        </p:nvSpPr>
        <p:spPr>
          <a:xfrm>
            <a:off x="468184" y="152427"/>
            <a:ext cx="41518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View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data</a:t>
            </a:r>
            <a:endParaRPr lang="en-US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1E7D25-7B49-0000-9CB1-D2FEA68B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35" y="930645"/>
            <a:ext cx="6480000" cy="49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0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1CD2F3-F90F-9993-D4CA-E00585AE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79F8A-65EE-2D35-BF3C-04C5D229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10" name="CaixaDeTexto 3">
            <a:extLst>
              <a:ext uri="{FF2B5EF4-FFF2-40B4-BE49-F238E27FC236}">
                <a16:creationId xmlns:a16="http://schemas.microsoft.com/office/drawing/2014/main" id="{DA02F290-14C5-DF32-7E38-E035BE97C55C}"/>
              </a:ext>
            </a:extLst>
          </p:cNvPr>
          <p:cNvSpPr txBox="1"/>
          <p:nvPr/>
        </p:nvSpPr>
        <p:spPr>
          <a:xfrm>
            <a:off x="461472" y="152427"/>
            <a:ext cx="46703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Phase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unwrapping</a:t>
            </a:r>
            <a:endParaRPr lang="pt-BR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AA909-48C9-186A-6936-C808F9F7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3" y="1053543"/>
            <a:ext cx="3600000" cy="29145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E483C-B15D-8B11-5F39-96E5B5E0A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974" y="921864"/>
            <a:ext cx="2880000" cy="31779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1F38C5-0B85-354D-366C-11EF648EE465}"/>
              </a:ext>
            </a:extLst>
          </p:cNvPr>
          <p:cNvSpPr txBox="1"/>
          <p:nvPr/>
        </p:nvSpPr>
        <p:spPr>
          <a:xfrm>
            <a:off x="832175" y="4343064"/>
            <a:ext cx="73808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The “wraps”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occurs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because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phase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information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restrained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to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[-π, π]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interval</a:t>
            </a: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  <a:p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  <a:p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Every time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that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phase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value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lays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outised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this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interval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addition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or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subtraction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of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π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done</a:t>
            </a:r>
            <a:endParaRPr lang="en-US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0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0A32B-A680-62D4-5846-2313E51D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54A9F-7BE8-136D-63E0-F6BA20FA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2" name="CaixaDeTexto 3">
            <a:extLst>
              <a:ext uri="{FF2B5EF4-FFF2-40B4-BE49-F238E27FC236}">
                <a16:creationId xmlns:a16="http://schemas.microsoft.com/office/drawing/2014/main" id="{05DDAE12-39AD-238E-BBFE-585D26C33CF4}"/>
              </a:ext>
            </a:extLst>
          </p:cNvPr>
          <p:cNvSpPr txBox="1"/>
          <p:nvPr/>
        </p:nvSpPr>
        <p:spPr>
          <a:xfrm>
            <a:off x="352218" y="152427"/>
            <a:ext cx="46703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Phase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unwrapping</a:t>
            </a:r>
            <a:endParaRPr lang="pt-BR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135F6-F227-315A-E633-C8E65E377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6" y="1382834"/>
            <a:ext cx="6840000" cy="952089"/>
          </a:xfrm>
          <a:prstGeom prst="rect">
            <a:avLst/>
          </a:prstGeom>
        </p:spPr>
      </p:pic>
      <p:sp>
        <p:nvSpPr>
          <p:cNvPr id="9" name="CaixaDeTexto 3">
            <a:extLst>
              <a:ext uri="{FF2B5EF4-FFF2-40B4-BE49-F238E27FC236}">
                <a16:creationId xmlns:a16="http://schemas.microsoft.com/office/drawing/2014/main" id="{34107054-0FBE-7643-7D94-A2ABD9DF02EF}"/>
              </a:ext>
            </a:extLst>
          </p:cNvPr>
          <p:cNvSpPr txBox="1"/>
          <p:nvPr/>
        </p:nvSpPr>
        <p:spPr>
          <a:xfrm>
            <a:off x="248658" y="783556"/>
            <a:ext cx="855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First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step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–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Nonlinear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fit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of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phase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between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echos</a:t>
            </a: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10" name="CaixaDeTexto 3">
            <a:extLst>
              <a:ext uri="{FF2B5EF4-FFF2-40B4-BE49-F238E27FC236}">
                <a16:creationId xmlns:a16="http://schemas.microsoft.com/office/drawing/2014/main" id="{17E61E28-699A-B026-AA50-C8A8C9184E78}"/>
              </a:ext>
            </a:extLst>
          </p:cNvPr>
          <p:cNvSpPr txBox="1"/>
          <p:nvPr/>
        </p:nvSpPr>
        <p:spPr>
          <a:xfrm>
            <a:off x="274059" y="2899910"/>
            <a:ext cx="855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Second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step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–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Spatial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unwrap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of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phase</a:t>
            </a: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E52713-94D9-A584-3471-8979841D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18" y="3390642"/>
            <a:ext cx="6120000" cy="670847"/>
          </a:xfrm>
          <a:prstGeom prst="rect">
            <a:avLst/>
          </a:prstGeom>
        </p:spPr>
      </p:pic>
      <p:sp>
        <p:nvSpPr>
          <p:cNvPr id="15" name="CaixaDeTexto 3">
            <a:extLst>
              <a:ext uri="{FF2B5EF4-FFF2-40B4-BE49-F238E27FC236}">
                <a16:creationId xmlns:a16="http://schemas.microsoft.com/office/drawing/2014/main" id="{DF4DECEC-852A-F1D5-78F9-8961E00E624C}"/>
              </a:ext>
            </a:extLst>
          </p:cNvPr>
          <p:cNvSpPr txBox="1"/>
          <p:nvPr/>
        </p:nvSpPr>
        <p:spPr>
          <a:xfrm>
            <a:off x="352218" y="4717640"/>
            <a:ext cx="855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Thrid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step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– Field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map</a:t>
            </a: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85E6C-4F37-5A31-3A9E-7B26A23B5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18" y="5258610"/>
            <a:ext cx="7200000" cy="1074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1C9F4-5AED-C4D6-F701-AAAEACBFF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506" y="2857577"/>
            <a:ext cx="4991797" cy="15146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043DE7-1AE1-A6FE-DE68-067564CE691D}"/>
              </a:ext>
            </a:extLst>
          </p:cNvPr>
          <p:cNvSpPr/>
          <p:nvPr/>
        </p:nvSpPr>
        <p:spPr>
          <a:xfrm>
            <a:off x="177800" y="2573237"/>
            <a:ext cx="11661982" cy="2144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0E0AF9-3D48-2185-F5C7-780EA4C7D1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034"/>
          <a:stretch/>
        </p:blipFill>
        <p:spPr>
          <a:xfrm>
            <a:off x="7791301" y="783369"/>
            <a:ext cx="3960000" cy="16362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738F70-B0E8-C418-07FA-06819AF66EE2}"/>
              </a:ext>
            </a:extLst>
          </p:cNvPr>
          <p:cNvSpPr/>
          <p:nvPr/>
        </p:nvSpPr>
        <p:spPr>
          <a:xfrm>
            <a:off x="177796" y="727500"/>
            <a:ext cx="11661982" cy="1739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8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1CD2F3-F90F-9993-D4CA-E00585AE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79F8A-65EE-2D35-BF3C-04C5D229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10" name="CaixaDeTexto 3">
            <a:extLst>
              <a:ext uri="{FF2B5EF4-FFF2-40B4-BE49-F238E27FC236}">
                <a16:creationId xmlns:a16="http://schemas.microsoft.com/office/drawing/2014/main" id="{DA02F290-14C5-DF32-7E38-E035BE97C55C}"/>
              </a:ext>
            </a:extLst>
          </p:cNvPr>
          <p:cNvSpPr txBox="1"/>
          <p:nvPr/>
        </p:nvSpPr>
        <p:spPr>
          <a:xfrm>
            <a:off x="233398" y="179083"/>
            <a:ext cx="46703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Phase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unwrapping</a:t>
            </a:r>
            <a:endParaRPr lang="pt-BR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7368B-E14C-43BA-D484-469D8B263288}"/>
              </a:ext>
            </a:extLst>
          </p:cNvPr>
          <p:cNvSpPr txBox="1"/>
          <p:nvPr/>
        </p:nvSpPr>
        <p:spPr>
          <a:xfrm>
            <a:off x="456434" y="3222495"/>
            <a:ext cx="1042986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MEDI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nonlinear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fit</a:t>
            </a: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Phase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wraps over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echos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times are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removed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to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estimate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the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slope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of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phase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variation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over time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and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the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correspondign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value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of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el-G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Δ</a:t>
            </a:r>
            <a:r>
              <a:rPr lang="pt-BR" sz="2400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B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B0C333-2331-6AB8-2098-305E68D8FB0C}"/>
              </a:ext>
            </a:extLst>
          </p:cNvPr>
          <p:cNvGrpSpPr/>
          <p:nvPr/>
        </p:nvGrpSpPr>
        <p:grpSpPr>
          <a:xfrm>
            <a:off x="233398" y="992045"/>
            <a:ext cx="9146961" cy="1879926"/>
            <a:chOff x="5102637" y="992045"/>
            <a:chExt cx="4379037" cy="900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9094C6-F7C3-A9F1-B267-3AE6FABD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637" y="992045"/>
              <a:ext cx="815625" cy="90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9C5A33-3C7A-8210-8AEF-EF37AA794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490" y="992045"/>
              <a:ext cx="815625" cy="90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7C0527-1CA8-1056-EFEE-6209E863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343" y="992045"/>
              <a:ext cx="815625" cy="90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FF913E-1F0D-F229-13B5-9312C31D6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196" y="992045"/>
              <a:ext cx="815625" cy="900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61166F-78A9-4B39-6C58-4F37D4DE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049" y="992045"/>
              <a:ext cx="815625" cy="900000"/>
            </a:xfrm>
            <a:prstGeom prst="rect">
              <a:avLst/>
            </a:prstGeom>
          </p:spPr>
        </p:pic>
      </p:grpSp>
      <p:pic>
        <p:nvPicPr>
          <p:cNvPr id="30" name="Imagem 13">
            <a:extLst>
              <a:ext uri="{FF2B5EF4-FFF2-40B4-BE49-F238E27FC236}">
                <a16:creationId xmlns:a16="http://schemas.microsoft.com/office/drawing/2014/main" id="{D210A051-FD6D-F9D9-1BDB-BF6C788B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13" y="992045"/>
            <a:ext cx="1702800" cy="188692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12E710-9D60-1374-3135-C7129C1508C0}"/>
              </a:ext>
            </a:extLst>
          </p:cNvPr>
          <p:cNvCxnSpPr>
            <a:cxnSpLocks/>
          </p:cNvCxnSpPr>
          <p:nvPr/>
        </p:nvCxnSpPr>
        <p:spPr>
          <a:xfrm>
            <a:off x="9393806" y="1932008"/>
            <a:ext cx="679254" cy="3502"/>
          </a:xfrm>
          <a:prstGeom prst="straightConnector1">
            <a:avLst/>
          </a:prstGeom>
          <a:ln w="5715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2D0BAC0-B88B-CDCF-86A9-2A7FEC582F2E}"/>
              </a:ext>
            </a:extLst>
          </p:cNvPr>
          <p:cNvSpPr txBox="1"/>
          <p:nvPr/>
        </p:nvSpPr>
        <p:spPr>
          <a:xfrm>
            <a:off x="447665" y="4665626"/>
            <a:ext cx="10636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Phase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unwrapping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: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Laplacian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(MEDI)</a:t>
            </a:r>
            <a:endParaRPr lang="en-US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  <a:p>
            <a:r>
              <a:rPr lang="en-US" sz="2400" dirty="0"/>
              <a:t>The resultant phase was spatially unwrapped using Laplacian operator formulation.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96DA-A069-21DE-AA75-3A75AB558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035" y="188554"/>
            <a:ext cx="3073305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5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1CD2F3-F90F-9993-D4CA-E00585AE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79F8A-65EE-2D35-BF3C-04C5D229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10" name="CaixaDeTexto 3">
            <a:extLst>
              <a:ext uri="{FF2B5EF4-FFF2-40B4-BE49-F238E27FC236}">
                <a16:creationId xmlns:a16="http://schemas.microsoft.com/office/drawing/2014/main" id="{DA02F290-14C5-DF32-7E38-E035BE97C55C}"/>
              </a:ext>
            </a:extLst>
          </p:cNvPr>
          <p:cNvSpPr txBox="1"/>
          <p:nvPr/>
        </p:nvSpPr>
        <p:spPr>
          <a:xfrm>
            <a:off x="259542" y="152427"/>
            <a:ext cx="619027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Background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removal</a:t>
            </a:r>
            <a:endParaRPr lang="pt-BR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EDEA0-EE6D-5489-2831-D8049661BE17}"/>
              </a:ext>
            </a:extLst>
          </p:cNvPr>
          <p:cNvGrpSpPr/>
          <p:nvPr/>
        </p:nvGrpSpPr>
        <p:grpSpPr>
          <a:xfrm>
            <a:off x="603003" y="1710681"/>
            <a:ext cx="10985994" cy="3436637"/>
            <a:chOff x="5173307" y="1067363"/>
            <a:chExt cx="5757028" cy="1800913"/>
          </a:xfrm>
        </p:grpSpPr>
        <p:pic>
          <p:nvPicPr>
            <p:cNvPr id="15" name="Imagem 13">
              <a:extLst>
                <a:ext uri="{FF2B5EF4-FFF2-40B4-BE49-F238E27FC236}">
                  <a16:creationId xmlns:a16="http://schemas.microsoft.com/office/drawing/2014/main" id="{682F6B3F-19A8-99A6-81C1-D1A50DA30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307" y="1068276"/>
              <a:ext cx="1621183" cy="18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1C86E1-B46D-5377-B7C8-021D315FBE47}"/>
                </a:ext>
              </a:extLst>
            </p:cNvPr>
            <p:cNvSpPr txBox="1"/>
            <p:nvPr/>
          </p:nvSpPr>
          <p:spPr>
            <a:xfrm>
              <a:off x="6851060" y="1875351"/>
              <a:ext cx="334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E77C07"/>
                  </a:solidFill>
                  <a:latin typeface="Noto Sans Black" panose="020B0A02040504020204" pitchFamily="34" charset="0"/>
                  <a:ea typeface="Noto Sans Black" panose="020B0A02040504020204" pitchFamily="34" charset="0"/>
                  <a:cs typeface="Noto Sans Black" panose="020B0A02040504020204" pitchFamily="34" charset="0"/>
                </a:rPr>
                <a:t>= </a:t>
              </a:r>
              <a:endParaRPr lang="en-US" sz="2400" dirty="0">
                <a:solidFill>
                  <a:srgbClr val="E77C07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5AF4B2-0204-ABB0-1877-EBBC5E78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264" y="1068276"/>
              <a:ext cx="1631250" cy="180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67B5E6-9367-35CC-3052-E7BBE8C7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085" y="1067363"/>
              <a:ext cx="1631250" cy="180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9C12F9-270D-E4D8-9187-A3712C2E4B29}"/>
                </a:ext>
              </a:extLst>
            </p:cNvPr>
            <p:cNvSpPr txBox="1"/>
            <p:nvPr/>
          </p:nvSpPr>
          <p:spPr>
            <a:xfrm>
              <a:off x="8893700" y="1858536"/>
              <a:ext cx="373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E77C07"/>
                  </a:solidFill>
                  <a:latin typeface="Noto Sans Black" panose="020B0A02040504020204" pitchFamily="34" charset="0"/>
                  <a:ea typeface="Noto Sans Black" panose="020B0A02040504020204" pitchFamily="34" charset="0"/>
                  <a:cs typeface="Noto Sans Black" panose="020B0A02040504020204" pitchFamily="34" charset="0"/>
                </a:rPr>
                <a:t>+ </a:t>
              </a:r>
              <a:endParaRPr lang="en-US" sz="2400" dirty="0">
                <a:solidFill>
                  <a:srgbClr val="E77C07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194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1CD2F3-F90F-9993-D4CA-E00585AE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79F8A-65EE-2D35-BF3C-04C5D229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10" name="CaixaDeTexto 3">
            <a:extLst>
              <a:ext uri="{FF2B5EF4-FFF2-40B4-BE49-F238E27FC236}">
                <a16:creationId xmlns:a16="http://schemas.microsoft.com/office/drawing/2014/main" id="{DA02F290-14C5-DF32-7E38-E035BE97C55C}"/>
              </a:ext>
            </a:extLst>
          </p:cNvPr>
          <p:cNvSpPr txBox="1"/>
          <p:nvPr/>
        </p:nvSpPr>
        <p:spPr>
          <a:xfrm>
            <a:off x="259542" y="152427"/>
            <a:ext cx="619027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Background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removal</a:t>
            </a:r>
            <a:endParaRPr lang="pt-BR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1C006-9417-7AED-7E0E-5457D3D1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3" y="1246642"/>
            <a:ext cx="10440000" cy="1591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54DB7-2EF4-6A2C-8306-0CDD9F24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23" y="3217049"/>
            <a:ext cx="7602011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6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1CD2F3-F90F-9993-D4CA-E00585AE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79F8A-65EE-2D35-BF3C-04C5D229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10" name="CaixaDeTexto 3">
            <a:extLst>
              <a:ext uri="{FF2B5EF4-FFF2-40B4-BE49-F238E27FC236}">
                <a16:creationId xmlns:a16="http://schemas.microsoft.com/office/drawing/2014/main" id="{DA02F290-14C5-DF32-7E38-E035BE97C55C}"/>
              </a:ext>
            </a:extLst>
          </p:cNvPr>
          <p:cNvSpPr txBox="1"/>
          <p:nvPr/>
        </p:nvSpPr>
        <p:spPr>
          <a:xfrm>
            <a:off x="5634731" y="152427"/>
            <a:ext cx="619027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Background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removal</a:t>
            </a:r>
            <a:endParaRPr lang="pt-BR" sz="35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111757-7A87-06CF-78A9-11B7EA9C26D0}"/>
              </a:ext>
            </a:extLst>
          </p:cNvPr>
          <p:cNvGrpSpPr/>
          <p:nvPr/>
        </p:nvGrpSpPr>
        <p:grpSpPr>
          <a:xfrm>
            <a:off x="0" y="0"/>
            <a:ext cx="4649063" cy="6507508"/>
            <a:chOff x="0" y="0"/>
            <a:chExt cx="4649063" cy="650750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A8FBC0-FA70-2DE7-F923-069140037B46}"/>
                </a:ext>
              </a:extLst>
            </p:cNvPr>
            <p:cNvSpPr/>
            <p:nvPr/>
          </p:nvSpPr>
          <p:spPr>
            <a:xfrm>
              <a:off x="863" y="0"/>
              <a:ext cx="4648200" cy="6507508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2C5EDC-D6A9-73DD-033A-8A36DD913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29796"/>
              <a:ext cx="4649063" cy="51300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3F40DB-8CBE-A6AA-CCC5-08FF7F438AD0}"/>
              </a:ext>
            </a:extLst>
          </p:cNvPr>
          <p:cNvSpPr txBox="1"/>
          <p:nvPr/>
        </p:nvSpPr>
        <p:spPr>
          <a:xfrm>
            <a:off x="4976396" y="1053514"/>
            <a:ext cx="68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Projection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onto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Dipole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Field (PDF)</a:t>
            </a:r>
            <a:endParaRPr lang="en-US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016B6-4E9F-2C5F-463D-A5117941CD8B}"/>
              </a:ext>
            </a:extLst>
          </p:cNvPr>
          <p:cNvSpPr txBox="1"/>
          <p:nvPr/>
        </p:nvSpPr>
        <p:spPr>
          <a:xfrm>
            <a:off x="4976396" y="1672389"/>
            <a:ext cx="514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Magnetic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field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a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dipole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outside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ROI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is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approximately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orthogonal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magnetic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field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dipole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inside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pt-B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</a:t>
            </a:r>
            <a:r>
              <a:rPr lang="pt-B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ROI.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710411-A5A9-A1BE-872D-4F5BD5F41FF9}"/>
              </a:ext>
            </a:extLst>
          </p:cNvPr>
          <p:cNvCxnSpPr/>
          <p:nvPr/>
        </p:nvCxnSpPr>
        <p:spPr>
          <a:xfrm flipV="1">
            <a:off x="5775408" y="3194796"/>
            <a:ext cx="0" cy="12272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1927E0-8A71-9DD1-1607-92F1861809DB}"/>
              </a:ext>
            </a:extLst>
          </p:cNvPr>
          <p:cNvCxnSpPr>
            <a:cxnSpLocks/>
          </p:cNvCxnSpPr>
          <p:nvPr/>
        </p:nvCxnSpPr>
        <p:spPr>
          <a:xfrm>
            <a:off x="5775408" y="3194796"/>
            <a:ext cx="115108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67B00A-011F-43BB-EBB0-703382D26804}"/>
              </a:ext>
            </a:extLst>
          </p:cNvPr>
          <p:cNvCxnSpPr>
            <a:cxnSpLocks/>
          </p:cNvCxnSpPr>
          <p:nvPr/>
        </p:nvCxnSpPr>
        <p:spPr>
          <a:xfrm flipV="1">
            <a:off x="5775408" y="3194796"/>
            <a:ext cx="1151080" cy="1227221"/>
          </a:xfrm>
          <a:prstGeom prst="straightConnector1">
            <a:avLst/>
          </a:prstGeom>
          <a:ln w="38100">
            <a:solidFill>
              <a:srgbClr val="F3A1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C219A8-FAEF-D764-60D0-F988932ABA5D}"/>
              </a:ext>
            </a:extLst>
          </p:cNvPr>
          <p:cNvSpPr txBox="1"/>
          <p:nvPr/>
        </p:nvSpPr>
        <p:spPr>
          <a:xfrm>
            <a:off x="5267698" y="3669907"/>
            <a:ext cx="13979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B</a:t>
            </a:r>
            <a:r>
              <a:rPr lang="pt-BR" sz="1300" baseline="-250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bck</a:t>
            </a:r>
            <a:endParaRPr lang="en-US" sz="1300" baseline="-25000" dirty="0"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D9CAB-DBE7-CC47-C305-56B116B243AA}"/>
              </a:ext>
            </a:extLst>
          </p:cNvPr>
          <p:cNvSpPr txBox="1"/>
          <p:nvPr/>
        </p:nvSpPr>
        <p:spPr>
          <a:xfrm>
            <a:off x="5966687" y="2882549"/>
            <a:ext cx="13979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B</a:t>
            </a:r>
            <a:r>
              <a:rPr lang="pt-BR" sz="1300" baseline="-250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int</a:t>
            </a:r>
            <a:endParaRPr lang="en-US" sz="1300" baseline="-25000" dirty="0"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6EE764-CB06-A6B3-2D9A-F218C9F75D9B}"/>
              </a:ext>
            </a:extLst>
          </p:cNvPr>
          <p:cNvSpPr txBox="1"/>
          <p:nvPr/>
        </p:nvSpPr>
        <p:spPr>
          <a:xfrm>
            <a:off x="6486961" y="3714087"/>
            <a:ext cx="15946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dirty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B = </a:t>
            </a:r>
            <a:r>
              <a:rPr lang="pt-BR" sz="13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B</a:t>
            </a:r>
            <a:r>
              <a:rPr lang="pt-BR" sz="1300" baseline="-250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int</a:t>
            </a:r>
            <a:r>
              <a:rPr lang="pt-BR" sz="1300" dirty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+ </a:t>
            </a:r>
            <a:r>
              <a:rPr lang="pt-BR" sz="13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B</a:t>
            </a:r>
            <a:r>
              <a:rPr lang="pt-BR" sz="1300" baseline="-250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bck</a:t>
            </a:r>
            <a:r>
              <a:rPr lang="pt-BR" sz="1300" baseline="-25000" dirty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 </a:t>
            </a:r>
            <a:endParaRPr lang="en-US" sz="1300" baseline="-25000" dirty="0"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  <a:p>
            <a:r>
              <a:rPr lang="pt-BR" sz="1300" dirty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 </a:t>
            </a:r>
            <a:endParaRPr lang="en-US" sz="1300" baseline="-25000" dirty="0"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54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1CD2F3-F90F-9993-D4CA-E00585AE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79F8A-65EE-2D35-BF3C-04C5D229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10" name="CaixaDeTexto 3">
            <a:extLst>
              <a:ext uri="{FF2B5EF4-FFF2-40B4-BE49-F238E27FC236}">
                <a16:creationId xmlns:a16="http://schemas.microsoft.com/office/drawing/2014/main" id="{DA02F290-14C5-DF32-7E38-E035BE97C55C}"/>
              </a:ext>
            </a:extLst>
          </p:cNvPr>
          <p:cNvSpPr txBox="1"/>
          <p:nvPr/>
        </p:nvSpPr>
        <p:spPr>
          <a:xfrm>
            <a:off x="5634731" y="152427"/>
            <a:ext cx="6190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Quantitative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susceptibilty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</a:p>
          <a:p>
            <a:pPr algn="ctr"/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mapping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9AF204-01A2-3A0A-D8EE-74E1FAF2E40C}"/>
              </a:ext>
            </a:extLst>
          </p:cNvPr>
          <p:cNvGrpSpPr/>
          <p:nvPr/>
        </p:nvGrpSpPr>
        <p:grpSpPr>
          <a:xfrm>
            <a:off x="0" y="-15902"/>
            <a:ext cx="4649063" cy="6507508"/>
            <a:chOff x="0" y="-15902"/>
            <a:chExt cx="4649063" cy="65075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9D568C-7BC2-398F-7BD7-C638087DCE2D}"/>
                </a:ext>
              </a:extLst>
            </p:cNvPr>
            <p:cNvSpPr/>
            <p:nvPr/>
          </p:nvSpPr>
          <p:spPr>
            <a:xfrm>
              <a:off x="863" y="-15902"/>
              <a:ext cx="4648200" cy="6507508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Imagem 15">
              <a:extLst>
                <a:ext uri="{FF2B5EF4-FFF2-40B4-BE49-F238E27FC236}">
                  <a16:creationId xmlns:a16="http://schemas.microsoft.com/office/drawing/2014/main" id="{80139CA5-B035-7478-EE8C-FD06A727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1300"/>
              <a:ext cx="4649063" cy="5130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C0B0497-B9C8-16BE-8860-97A3A9D8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163" y="1620460"/>
            <a:ext cx="7200000" cy="1617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1EA39-E249-5F2E-1203-26638A0EF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63" y="3536334"/>
            <a:ext cx="6480000" cy="20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1CD2F3-F90F-9993-D4CA-E00585AE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79F8A-65EE-2D35-BF3C-04C5D229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10" name="CaixaDeTexto 3">
            <a:extLst>
              <a:ext uri="{FF2B5EF4-FFF2-40B4-BE49-F238E27FC236}">
                <a16:creationId xmlns:a16="http://schemas.microsoft.com/office/drawing/2014/main" id="{DA02F290-14C5-DF32-7E38-E035BE97C55C}"/>
              </a:ext>
            </a:extLst>
          </p:cNvPr>
          <p:cNvSpPr txBox="1"/>
          <p:nvPr/>
        </p:nvSpPr>
        <p:spPr>
          <a:xfrm>
            <a:off x="5634731" y="152427"/>
            <a:ext cx="6190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Quantitative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susceptibilty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</a:p>
          <a:p>
            <a:pPr algn="ctr"/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mapping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9AF204-01A2-3A0A-D8EE-74E1FAF2E40C}"/>
              </a:ext>
            </a:extLst>
          </p:cNvPr>
          <p:cNvGrpSpPr/>
          <p:nvPr/>
        </p:nvGrpSpPr>
        <p:grpSpPr>
          <a:xfrm>
            <a:off x="0" y="-15902"/>
            <a:ext cx="4649063" cy="6507508"/>
            <a:chOff x="0" y="-15902"/>
            <a:chExt cx="4649063" cy="65075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9D568C-7BC2-398F-7BD7-C638087DCE2D}"/>
                </a:ext>
              </a:extLst>
            </p:cNvPr>
            <p:cNvSpPr/>
            <p:nvPr/>
          </p:nvSpPr>
          <p:spPr>
            <a:xfrm>
              <a:off x="863" y="-15902"/>
              <a:ext cx="4648200" cy="6507508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Imagem 15">
              <a:extLst>
                <a:ext uri="{FF2B5EF4-FFF2-40B4-BE49-F238E27FC236}">
                  <a16:creationId xmlns:a16="http://schemas.microsoft.com/office/drawing/2014/main" id="{80139CA5-B035-7478-EE8C-FD06A727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1300"/>
              <a:ext cx="4649063" cy="51300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13ABE9-3529-AF5B-B4C0-E01E248F4507}"/>
              </a:ext>
            </a:extLst>
          </p:cNvPr>
          <p:cNvSpPr txBox="1"/>
          <p:nvPr/>
        </p:nvSpPr>
        <p:spPr>
          <a:xfrm>
            <a:off x="4976396" y="1672639"/>
            <a:ext cx="683572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Morphology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Enabled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Dipole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Inverse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(MEDI)</a:t>
            </a:r>
          </a:p>
          <a:p>
            <a:pPr>
              <a:spcAft>
                <a:spcPts val="600"/>
              </a:spcAft>
            </a:pP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Edges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in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susceptibilty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are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nearly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the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same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as magnitude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images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obtained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at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the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same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acquisition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Employ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a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weighted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l1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minimization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method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that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penalize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susceptibilty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values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at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those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voxels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that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are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not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part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of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magnetization</a:t>
            </a:r>
            <a:r>
              <a:rPr lang="pt-BR" dirty="0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dirty="0" err="1">
                <a:latin typeface="Noto Sans 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image</a:t>
            </a:r>
            <a:endParaRPr lang="en-US" dirty="0">
              <a:latin typeface="Noto Sans 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6E6DA2-1D81-73FC-5DB0-8646B207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96" y="4657631"/>
            <a:ext cx="3600000" cy="10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96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4C29F-8C56-97E0-77CF-1D0286B0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2B4A5-77CA-2C56-B268-05AFF769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A9198-135E-1D2D-0B1F-ADFE2B2FF2BA}"/>
              </a:ext>
            </a:extLst>
          </p:cNvPr>
          <p:cNvSpPr txBox="1"/>
          <p:nvPr/>
        </p:nvSpPr>
        <p:spPr>
          <a:xfrm>
            <a:off x="1798320" y="2767280"/>
            <a:ext cx="8595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rgbClr val="E77C07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THANK YOU!</a:t>
            </a:r>
            <a:endParaRPr lang="en-US" sz="8000" dirty="0">
              <a:solidFill>
                <a:srgbClr val="E77C07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7F77BD79-8E98-89C3-61A1-010AE507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35" y="228907"/>
            <a:ext cx="3600000" cy="25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23E8BC5-CEF9-9719-D67C-6CF26B54C824}"/>
              </a:ext>
            </a:extLst>
          </p:cNvPr>
          <p:cNvSpPr txBox="1"/>
          <p:nvPr/>
        </p:nvSpPr>
        <p:spPr>
          <a:xfrm>
            <a:off x="321731" y="343543"/>
            <a:ext cx="83169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Quantitative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Susceptibilty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Mapping</a:t>
            </a:r>
            <a:r>
              <a:rPr lang="pt-BR" sz="3500" baseline="500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1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81EFBF5-9D0F-0FED-7FEB-5E81F1948853}"/>
              </a:ext>
            </a:extLst>
          </p:cNvPr>
          <p:cNvSpPr/>
          <p:nvPr/>
        </p:nvSpPr>
        <p:spPr>
          <a:xfrm>
            <a:off x="0" y="6681258"/>
            <a:ext cx="12192001" cy="176741"/>
          </a:xfrm>
          <a:prstGeom prst="rect">
            <a:avLst/>
          </a:prstGeom>
          <a:solidFill>
            <a:srgbClr val="1094AB"/>
          </a:solidFill>
          <a:ln>
            <a:solidFill>
              <a:srgbClr val="139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VestaPro-Bold" panose="020B0804060504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353AC43-6058-26B6-CAC8-C98F8A3519F4}"/>
              </a:ext>
            </a:extLst>
          </p:cNvPr>
          <p:cNvSpPr/>
          <p:nvPr/>
        </p:nvSpPr>
        <p:spPr>
          <a:xfrm>
            <a:off x="-1" y="6510867"/>
            <a:ext cx="12192000" cy="1703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BD1AC9-3D30-C542-E552-A96EF6F9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 dirty="0"/>
              <a:t>www.ibrainlab.com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092379-9E07-6443-97E0-792CCA20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A6F8FEB-C06A-C031-99BA-F8743292D5B3}"/>
              </a:ext>
            </a:extLst>
          </p:cNvPr>
          <p:cNvSpPr txBox="1"/>
          <p:nvPr/>
        </p:nvSpPr>
        <p:spPr>
          <a:xfrm>
            <a:off x="321731" y="1446383"/>
            <a:ext cx="61632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FF9D71"/>
              </a:buClr>
              <a:buFont typeface="Arial" panose="020B0604020202020204" pitchFamily="34" charset="0"/>
              <a:buChar char="•"/>
            </a:pP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Tissue’s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bulk </a:t>
            </a:r>
            <a:r>
              <a:rPr lang="en-US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magnetic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susceptibilty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in vivo</a:t>
            </a:r>
          </a:p>
          <a:p>
            <a:pPr marL="285750" indent="-285750">
              <a:spcAft>
                <a:spcPts val="1200"/>
              </a:spcAft>
              <a:buClr>
                <a:srgbClr val="FF9D7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Four 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major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contributors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: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water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,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myelin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, 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iron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and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calcium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.</a:t>
            </a:r>
          </a:p>
          <a:p>
            <a:pPr>
              <a:spcAft>
                <a:spcPts val="1200"/>
              </a:spcAft>
              <a:buClr>
                <a:srgbClr val="FF9D71"/>
              </a:buClr>
            </a:pP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rgbClr val="FF9D71"/>
              </a:buClr>
              <a:buFont typeface="Arial" panose="020B0604020202020204" pitchFamily="34" charset="0"/>
              <a:buChar char="•"/>
            </a:pPr>
            <a:endParaRPr lang="pt-BR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2E2CCB-B157-0AF6-A60C-8BCD72AE26F5}"/>
              </a:ext>
            </a:extLst>
          </p:cNvPr>
          <p:cNvSpPr txBox="1"/>
          <p:nvPr/>
        </p:nvSpPr>
        <p:spPr>
          <a:xfrm>
            <a:off x="8526162" y="5928703"/>
            <a:ext cx="312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Trends</a:t>
            </a:r>
            <a:r>
              <a:rPr lang="pt-BR" sz="1200" dirty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 in </a:t>
            </a:r>
            <a:r>
              <a:rPr lang="pt-BR" sz="12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Neurosc</a:t>
            </a:r>
            <a:r>
              <a:rPr lang="pt-BR" sz="1200" dirty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. 42 (2019) 384-401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1EB4E4D-46E3-825B-A673-06F4E82A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04" y="1186034"/>
            <a:ext cx="4103397" cy="46800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9C93DD-1008-44B1-0B71-A65BFD77568A}"/>
              </a:ext>
            </a:extLst>
          </p:cNvPr>
          <p:cNvSpPr txBox="1"/>
          <p:nvPr/>
        </p:nvSpPr>
        <p:spPr>
          <a:xfrm>
            <a:off x="208058" y="6293609"/>
            <a:ext cx="283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aseline="50000" dirty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1</a:t>
            </a:r>
            <a:r>
              <a:rPr lang="pt-BR" sz="1200" dirty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 Z. Med. </a:t>
            </a:r>
            <a:r>
              <a:rPr lang="pt-BR" sz="1200" dirty="0" err="1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Phys</a:t>
            </a:r>
            <a:r>
              <a:rPr lang="pt-BR" sz="1200" dirty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. 26 (2016) 6-34</a:t>
            </a:r>
          </a:p>
        </p:txBody>
      </p:sp>
    </p:spTree>
    <p:extLst>
      <p:ext uri="{BB962C8B-B14F-4D97-AF65-F5344CB8AC3E}">
        <p14:creationId xmlns:p14="http://schemas.microsoft.com/office/powerpoint/2010/main" val="383234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A101E08-06A3-00FA-ED41-5FD08B6752E0}"/>
              </a:ext>
            </a:extLst>
          </p:cNvPr>
          <p:cNvSpPr txBox="1"/>
          <p:nvPr/>
        </p:nvSpPr>
        <p:spPr>
          <a:xfrm>
            <a:off x="312810" y="906132"/>
            <a:ext cx="3412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SEPIA toolbox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360D1A-EC50-59C0-A400-6A090B2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FCC7E4-7F47-552F-A1DD-1423504E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30</a:t>
            </a:fld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C1F6B-7CF2-2AC7-722E-A798CA926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72" y="190831"/>
            <a:ext cx="2687805" cy="10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F550B-146B-C032-3DCE-BC0C789B27EC}"/>
              </a:ext>
            </a:extLst>
          </p:cNvPr>
          <p:cNvSpPr txBox="1"/>
          <p:nvPr/>
        </p:nvSpPr>
        <p:spPr>
          <a:xfrm>
            <a:off x="2201319" y="1660284"/>
            <a:ext cx="451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hlinkClick r:id="rId3"/>
              </a:rPr>
              <a:t>https://github.com/kschan0214/sepia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16A38-B553-AA6E-7CCE-2AADD2889F78}"/>
              </a:ext>
            </a:extLst>
          </p:cNvPr>
          <p:cNvSpPr txBox="1"/>
          <p:nvPr/>
        </p:nvSpPr>
        <p:spPr>
          <a:xfrm>
            <a:off x="485030" y="1614118"/>
            <a:ext cx="386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Download:</a:t>
            </a:r>
            <a:endParaRPr lang="en-US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6BB111-6EBF-85A6-D615-5B8026262E58}"/>
              </a:ext>
            </a:extLst>
          </p:cNvPr>
          <p:cNvGrpSpPr/>
          <p:nvPr/>
        </p:nvGrpSpPr>
        <p:grpSpPr>
          <a:xfrm>
            <a:off x="485030" y="2683300"/>
            <a:ext cx="4777131" cy="3600000"/>
            <a:chOff x="2478712" y="2083593"/>
            <a:chExt cx="4777131" cy="3600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1FD10A-4FF4-83C3-E431-77253950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8712" y="2083593"/>
              <a:ext cx="4758079" cy="3600000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D7F4C9-17E0-6239-34F4-9FB3916CDFC7}"/>
                </a:ext>
              </a:extLst>
            </p:cNvPr>
            <p:cNvSpPr/>
            <p:nvPr/>
          </p:nvSpPr>
          <p:spPr>
            <a:xfrm>
              <a:off x="6754357" y="2123348"/>
              <a:ext cx="501486" cy="3498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1D19F3-E3A9-FA68-C4C4-C0C0F3A4157B}"/>
                </a:ext>
              </a:extLst>
            </p:cNvPr>
            <p:cNvSpPr/>
            <p:nvPr/>
          </p:nvSpPr>
          <p:spPr>
            <a:xfrm>
              <a:off x="5106064" y="3798211"/>
              <a:ext cx="873318" cy="34985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424401-1D13-87FF-73B3-45282394B593}"/>
              </a:ext>
            </a:extLst>
          </p:cNvPr>
          <p:cNvSpPr txBox="1"/>
          <p:nvPr/>
        </p:nvSpPr>
        <p:spPr>
          <a:xfrm>
            <a:off x="485030" y="2075273"/>
            <a:ext cx="386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Documentation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:</a:t>
            </a:r>
            <a:endParaRPr lang="en-US" sz="2400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2EDFE-60F2-623C-BEB4-E952A404A9C5}"/>
              </a:ext>
            </a:extLst>
          </p:cNvPr>
          <p:cNvSpPr txBox="1"/>
          <p:nvPr/>
        </p:nvSpPr>
        <p:spPr>
          <a:xfrm>
            <a:off x="3002445" y="2121439"/>
            <a:ext cx="656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hlinkClick r:id="rId5"/>
              </a:rPr>
              <a:t>https://sepia-documentation.readthedocs.io/en/latest/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451CA70-017B-84DF-8114-B75AF5878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660" y="2957918"/>
            <a:ext cx="623905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0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360D1A-EC50-59C0-A400-6A090B2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FCC7E4-7F47-552F-A1DD-1423504E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31</a:t>
            </a:fld>
            <a:endParaRPr lang="pt-B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82B67-0502-2069-CE92-E35460B968D4}"/>
              </a:ext>
            </a:extLst>
          </p:cNvPr>
          <p:cNvGrpSpPr/>
          <p:nvPr/>
        </p:nvGrpSpPr>
        <p:grpSpPr>
          <a:xfrm>
            <a:off x="312810" y="1067760"/>
            <a:ext cx="7900225" cy="1029302"/>
            <a:chOff x="457987" y="2528494"/>
            <a:chExt cx="11260121" cy="1467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624715-672A-55ED-F188-FA43D0FE8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987" y="2528494"/>
              <a:ext cx="11260121" cy="146705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17BBA5-13B7-BFA8-BF04-1F9973AB8123}"/>
                </a:ext>
              </a:extLst>
            </p:cNvPr>
            <p:cNvSpPr/>
            <p:nvPr/>
          </p:nvSpPr>
          <p:spPr>
            <a:xfrm>
              <a:off x="8208395" y="3338360"/>
              <a:ext cx="873318" cy="3498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22D699-1C46-91BB-99F3-D1136662F1FC}"/>
              </a:ext>
            </a:extLst>
          </p:cNvPr>
          <p:cNvSpPr txBox="1"/>
          <p:nvPr/>
        </p:nvSpPr>
        <p:spPr>
          <a:xfrm>
            <a:off x="312810" y="544889"/>
            <a:ext cx="1010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 MATLAB: 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Set Path 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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Add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Folder 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sepia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/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directory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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Save</a:t>
            </a:r>
            <a:endParaRPr lang="en-US" sz="24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D182AF-68D0-D75B-791C-5A3A11A20E76}"/>
              </a:ext>
            </a:extLst>
          </p:cNvPr>
          <p:cNvGrpSpPr/>
          <p:nvPr/>
        </p:nvGrpSpPr>
        <p:grpSpPr>
          <a:xfrm>
            <a:off x="8399227" y="1078420"/>
            <a:ext cx="3273229" cy="869990"/>
            <a:chOff x="312810" y="3596003"/>
            <a:chExt cx="4032147" cy="107170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E0E2CF-F786-26E7-0AB8-3BDF3927F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810" y="3596003"/>
              <a:ext cx="4032147" cy="1071703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22F4A8-132B-AFCD-BA56-F6A31C210461}"/>
                </a:ext>
              </a:extLst>
            </p:cNvPr>
            <p:cNvSpPr/>
            <p:nvPr/>
          </p:nvSpPr>
          <p:spPr>
            <a:xfrm>
              <a:off x="533784" y="3991680"/>
              <a:ext cx="652815" cy="26152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B6AA0E8-F72B-9B18-BD36-4E0CFC8984E5}"/>
              </a:ext>
            </a:extLst>
          </p:cNvPr>
          <p:cNvSpPr txBox="1"/>
          <p:nvPr/>
        </p:nvSpPr>
        <p:spPr>
          <a:xfrm>
            <a:off x="233257" y="2160140"/>
            <a:ext cx="9868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 MATLAB: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type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“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sepia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”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on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Command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Window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and</a:t>
            </a:r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click </a:t>
            </a:r>
            <a:r>
              <a:rPr lang="pt-BR" sz="2400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enter</a:t>
            </a:r>
            <a:endParaRPr lang="en-US" sz="24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D2CEF43-412F-0466-C49C-9CE29FC9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181" y="3231395"/>
            <a:ext cx="2981741" cy="9621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AE7CEF-FBF4-D6ED-75F1-06BA96C59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917" y="2665273"/>
            <a:ext cx="4710235" cy="36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224EEA-4161-3E0A-C4B0-F80247911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7" y="5593111"/>
            <a:ext cx="179187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4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360D1A-EC50-59C0-A400-6A090B2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FCC7E4-7F47-552F-A1DD-1423504E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22D699-1C46-91BB-99F3-D1136662F1FC}"/>
              </a:ext>
            </a:extLst>
          </p:cNvPr>
          <p:cNvSpPr txBox="1"/>
          <p:nvPr/>
        </p:nvSpPr>
        <p:spPr>
          <a:xfrm>
            <a:off x="312810" y="544889"/>
            <a:ext cx="11256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 SEPIA: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Utility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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Manage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Dependency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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Add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directory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for </a:t>
            </a:r>
            <a:r>
              <a:rPr lang="pt-BR" sz="24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each</a:t>
            </a:r>
            <a:r>
              <a:rPr lang="pt-BR" sz="24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  <a:sym typeface="Wingdings" panose="05000000000000000000" pitchFamily="2" charset="2"/>
              </a:rPr>
              <a:t> toolbox</a:t>
            </a:r>
            <a:endParaRPr lang="en-US" sz="24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224EEA-4161-3E0A-C4B0-F80247911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7" y="5593111"/>
            <a:ext cx="179187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531727-2366-F172-3714-E6A2F6B8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30" y="1372240"/>
            <a:ext cx="9478698" cy="328658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0869FC1-7171-E760-02F5-3280C5C81CF6}"/>
              </a:ext>
            </a:extLst>
          </p:cNvPr>
          <p:cNvSpPr/>
          <p:nvPr/>
        </p:nvSpPr>
        <p:spPr>
          <a:xfrm>
            <a:off x="6328391" y="1761138"/>
            <a:ext cx="529944" cy="212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7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382C5-E313-259B-8CC7-08202C95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6D0F6-1210-4593-0696-82B15F21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37FB855A-8505-4DD4-6164-EFFF52DAC4BF}"/>
              </a:ext>
            </a:extLst>
          </p:cNvPr>
          <p:cNvSpPr txBox="1"/>
          <p:nvPr/>
        </p:nvSpPr>
        <p:spPr>
          <a:xfrm>
            <a:off x="321732" y="345454"/>
            <a:ext cx="45630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QSM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applications</a:t>
            </a:r>
            <a:endParaRPr lang="pt-BR" sz="3500" baseline="500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60C106-48CE-9BD8-E1CA-F0242954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1" y="2480273"/>
            <a:ext cx="11272995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D2E027-3185-135F-1778-D5D68EDB3EB2}"/>
              </a:ext>
            </a:extLst>
          </p:cNvPr>
          <p:cNvSpPr txBox="1"/>
          <p:nvPr/>
        </p:nvSpPr>
        <p:spPr>
          <a:xfrm>
            <a:off x="321731" y="5150426"/>
            <a:ext cx="890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Asses beta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amyloid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agregation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and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iron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accumulation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in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Alzheimer’s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disease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6CD17-7C70-E2AA-1D0A-44024FAA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960" y="345454"/>
            <a:ext cx="3461111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13B7E1-0CDE-D5BB-1668-43FCBCC47926}"/>
              </a:ext>
            </a:extLst>
          </p:cNvPr>
          <p:cNvSpPr txBox="1"/>
          <p:nvPr/>
        </p:nvSpPr>
        <p:spPr>
          <a:xfrm>
            <a:off x="540689" y="4534646"/>
            <a:ext cx="223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T2*-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weighted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10DB1-00A0-1D5D-D92D-C34D492EC306}"/>
              </a:ext>
            </a:extLst>
          </p:cNvPr>
          <p:cNvSpPr txBox="1"/>
          <p:nvPr/>
        </p:nvSpPr>
        <p:spPr>
          <a:xfrm>
            <a:off x="4193650" y="4553016"/>
            <a:ext cx="223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QSM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AD1E0-77A6-025C-0B2C-D412479C6149}"/>
              </a:ext>
            </a:extLst>
          </p:cNvPr>
          <p:cNvSpPr txBox="1"/>
          <p:nvPr/>
        </p:nvSpPr>
        <p:spPr>
          <a:xfrm>
            <a:off x="6325226" y="2480273"/>
            <a:ext cx="223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070C0"/>
                </a:solidFill>
              </a:rPr>
              <a:t>Amyloid</a:t>
            </a:r>
            <a:r>
              <a:rPr lang="pt-BR" dirty="0">
                <a:solidFill>
                  <a:srgbClr val="0070C0"/>
                </a:solidFill>
              </a:rPr>
              <a:t>-beta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B7956-9EDF-B166-0FE0-A66BD558C846}"/>
              </a:ext>
            </a:extLst>
          </p:cNvPr>
          <p:cNvSpPr txBox="1"/>
          <p:nvPr/>
        </p:nvSpPr>
        <p:spPr>
          <a:xfrm>
            <a:off x="8213035" y="2499534"/>
            <a:ext cx="223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tau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707E4-4D07-F4DA-5E7A-09EB5A8E9A94}"/>
              </a:ext>
            </a:extLst>
          </p:cNvPr>
          <p:cNvSpPr txBox="1"/>
          <p:nvPr/>
        </p:nvSpPr>
        <p:spPr>
          <a:xfrm>
            <a:off x="10019306" y="2499534"/>
            <a:ext cx="223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iron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7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AC22D-A3D7-927B-1D2F-80EB93EF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B2BD3-B5C5-B259-F895-D9071C2A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4537AC7E-9383-5A9F-8F47-855DEFD6AC69}"/>
              </a:ext>
            </a:extLst>
          </p:cNvPr>
          <p:cNvSpPr txBox="1"/>
          <p:nvPr/>
        </p:nvSpPr>
        <p:spPr>
          <a:xfrm>
            <a:off x="321732" y="345454"/>
            <a:ext cx="45630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QSM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applications</a:t>
            </a:r>
            <a:endParaRPr lang="pt-BR" sz="3500" baseline="500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03CBC-35FB-7A05-4CF8-E683CCD7F176}"/>
              </a:ext>
            </a:extLst>
          </p:cNvPr>
          <p:cNvSpPr txBox="1"/>
          <p:nvPr/>
        </p:nvSpPr>
        <p:spPr>
          <a:xfrm>
            <a:off x="562876" y="5242140"/>
            <a:ext cx="958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QSM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value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is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positively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correlated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with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scale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that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measures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the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progression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of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Parkinson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disease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B576C-5E10-114A-6C8B-87210F31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2" y="1595433"/>
            <a:ext cx="8621328" cy="3372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B2F5C0-806A-0D60-D128-60D00040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71" y="152427"/>
            <a:ext cx="3960000" cy="17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8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23E8BC5-CEF9-9719-D67C-6CF26B54C824}"/>
              </a:ext>
            </a:extLst>
          </p:cNvPr>
          <p:cNvSpPr txBox="1"/>
          <p:nvPr/>
        </p:nvSpPr>
        <p:spPr>
          <a:xfrm>
            <a:off x="321732" y="345454"/>
            <a:ext cx="45630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QSM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applications</a:t>
            </a:r>
            <a:endParaRPr lang="pt-BR" sz="3500" baseline="50000" dirty="0">
              <a:solidFill>
                <a:srgbClr val="E77C07"/>
              </a:solidFill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81EFBF5-9D0F-0FED-7FEB-5E81F1948853}"/>
              </a:ext>
            </a:extLst>
          </p:cNvPr>
          <p:cNvSpPr/>
          <p:nvPr/>
        </p:nvSpPr>
        <p:spPr>
          <a:xfrm>
            <a:off x="0" y="6681258"/>
            <a:ext cx="12192001" cy="176741"/>
          </a:xfrm>
          <a:prstGeom prst="rect">
            <a:avLst/>
          </a:prstGeom>
          <a:solidFill>
            <a:srgbClr val="81C7F7"/>
          </a:solidFill>
          <a:ln>
            <a:solidFill>
              <a:srgbClr val="139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VestaPro-Bold" panose="020B0804060504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353AC43-6058-26B6-CAC8-C98F8A3519F4}"/>
              </a:ext>
            </a:extLst>
          </p:cNvPr>
          <p:cNvSpPr/>
          <p:nvPr/>
        </p:nvSpPr>
        <p:spPr>
          <a:xfrm>
            <a:off x="-1" y="6510867"/>
            <a:ext cx="12192000" cy="1703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BD1AC9-3D30-C542-E552-A96EF6F9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 dirty="0"/>
              <a:t>www.ibrainlab.com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092379-9E07-6443-97E0-792CCA20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6</a:t>
            </a:fld>
            <a:endParaRPr lang="pt-B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A20B9-5D42-3480-0025-7CC89745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002" y="194274"/>
            <a:ext cx="4320000" cy="1564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13AA22-3610-D2B1-D033-7430E75B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92" y="2013882"/>
            <a:ext cx="3682105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9A2DB-E83B-5069-204F-5FF635EE2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32" y="1876510"/>
            <a:ext cx="6894653" cy="25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73E6FA-33AE-BD6B-F17D-88A8AF5E3822}"/>
              </a:ext>
            </a:extLst>
          </p:cNvPr>
          <p:cNvSpPr txBox="1"/>
          <p:nvPr/>
        </p:nvSpPr>
        <p:spPr>
          <a:xfrm>
            <a:off x="7968692" y="5037318"/>
            <a:ext cx="387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QSM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to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characterize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oxygen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saturation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non-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invasively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in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heart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CEC0D-C4A8-F339-B25D-F72CEEF28508}"/>
              </a:ext>
            </a:extLst>
          </p:cNvPr>
          <p:cNvSpPr txBox="1"/>
          <p:nvPr/>
        </p:nvSpPr>
        <p:spPr>
          <a:xfrm>
            <a:off x="541203" y="4573251"/>
            <a:ext cx="767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QSM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to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characterize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medial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cartillage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damage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in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knee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77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80675-9631-8B38-7210-DF85B5DD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1D6BB-9546-AF9D-7E6F-DD78576F8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A10D"/>
          </a:solidFill>
          <a:ln>
            <a:solidFill>
              <a:srgbClr val="F3A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97CF9-7904-817F-ED75-1CFC61F63BDA}"/>
              </a:ext>
            </a:extLst>
          </p:cNvPr>
          <p:cNvSpPr txBox="1"/>
          <p:nvPr/>
        </p:nvSpPr>
        <p:spPr>
          <a:xfrm>
            <a:off x="2100469" y="1801783"/>
            <a:ext cx="79910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 err="1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How</a:t>
            </a:r>
            <a:r>
              <a:rPr lang="pt-BR" sz="7000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 </a:t>
            </a:r>
            <a:r>
              <a:rPr lang="pt-BR" sz="7000" dirty="0" err="1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to</a:t>
            </a:r>
            <a:r>
              <a:rPr lang="pt-BR" sz="7000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 </a:t>
            </a:r>
            <a:r>
              <a:rPr lang="pt-BR" sz="7000" dirty="0" err="1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measure</a:t>
            </a:r>
            <a:r>
              <a:rPr lang="pt-BR" sz="7000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 </a:t>
            </a:r>
            <a:r>
              <a:rPr lang="pt-BR" sz="7000" dirty="0" err="1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susceptibilty</a:t>
            </a:r>
            <a:r>
              <a:rPr lang="pt-BR" sz="7000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 </a:t>
            </a:r>
            <a:r>
              <a:rPr lang="pt-BR" sz="7000" dirty="0" err="1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with</a:t>
            </a:r>
            <a:r>
              <a:rPr lang="pt-BR" sz="7000" dirty="0">
                <a:solidFill>
                  <a:schemeClr val="bg1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 MRI?</a:t>
            </a:r>
          </a:p>
        </p:txBody>
      </p:sp>
    </p:spTree>
    <p:extLst>
      <p:ext uri="{BB962C8B-B14F-4D97-AF65-F5344CB8AC3E}">
        <p14:creationId xmlns:p14="http://schemas.microsoft.com/office/powerpoint/2010/main" val="49932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360D1A-EC50-59C0-A400-6A090B2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FCC7E4-7F47-552F-A1DD-1423504E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8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0DFA3B4-4C3B-B45A-00F8-45827304E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5" t="14203" r="39078" b="11901"/>
          <a:stretch/>
        </p:blipFill>
        <p:spPr>
          <a:xfrm>
            <a:off x="5896960" y="2008591"/>
            <a:ext cx="3263986" cy="31023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A6F9E31-00F6-0295-1D43-7751BDF9A6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4870" r="38026" b="11233"/>
          <a:stretch/>
        </p:blipFill>
        <p:spPr>
          <a:xfrm>
            <a:off x="1663646" y="2008591"/>
            <a:ext cx="3263987" cy="310230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E240AD3-DC6F-4963-E840-7DA10ECA8A73}"/>
              </a:ext>
            </a:extLst>
          </p:cNvPr>
          <p:cNvSpPr txBox="1"/>
          <p:nvPr/>
        </p:nvSpPr>
        <p:spPr>
          <a:xfrm>
            <a:off x="1663646" y="1653734"/>
            <a:ext cx="341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Susceptibility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source</a:t>
            </a:r>
            <a:endParaRPr lang="pt-BR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E5106CC-8248-0BC6-ECC0-2C9A113C4342}"/>
              </a:ext>
            </a:extLst>
          </p:cNvPr>
          <p:cNvSpPr txBox="1"/>
          <p:nvPr/>
        </p:nvSpPr>
        <p:spPr>
          <a:xfrm>
            <a:off x="5896960" y="1626495"/>
            <a:ext cx="341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pertubation</a:t>
            </a:r>
            <a:endParaRPr lang="pt-BR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35" name="CaixaDeTexto 4">
            <a:extLst>
              <a:ext uri="{FF2B5EF4-FFF2-40B4-BE49-F238E27FC236}">
                <a16:creationId xmlns:a16="http://schemas.microsoft.com/office/drawing/2014/main" id="{F9185A36-1DD9-AFA7-556C-0F12FA3CC041}"/>
              </a:ext>
            </a:extLst>
          </p:cNvPr>
          <p:cNvSpPr txBox="1"/>
          <p:nvPr/>
        </p:nvSpPr>
        <p:spPr>
          <a:xfrm>
            <a:off x="362978" y="363133"/>
            <a:ext cx="89494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How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to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measure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susceptibilty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with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MRI?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D5F4BC-EF66-0D63-CB24-E7DD10DB3086}"/>
              </a:ext>
            </a:extLst>
          </p:cNvPr>
          <p:cNvCxnSpPr>
            <a:cxnSpLocks/>
          </p:cNvCxnSpPr>
          <p:nvPr/>
        </p:nvCxnSpPr>
        <p:spPr>
          <a:xfrm flipV="1">
            <a:off x="5089438" y="2795280"/>
            <a:ext cx="0" cy="1380339"/>
          </a:xfrm>
          <a:prstGeom prst="straightConnector1">
            <a:avLst/>
          </a:prstGeom>
          <a:ln w="57150">
            <a:solidFill>
              <a:srgbClr val="E77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3036C1-A717-4DE8-7DA5-77FF334106B2}"/>
              </a:ext>
            </a:extLst>
          </p:cNvPr>
          <p:cNvSpPr txBox="1"/>
          <p:nvPr/>
        </p:nvSpPr>
        <p:spPr>
          <a:xfrm>
            <a:off x="5089438" y="3729343"/>
            <a:ext cx="66136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solidFill>
                  <a:srgbClr val="E77C07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B</a:t>
            </a:r>
            <a:r>
              <a:rPr lang="pt-BR" sz="2300" baseline="-25000" dirty="0">
                <a:solidFill>
                  <a:srgbClr val="E77C07"/>
                </a:solidFill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0</a:t>
            </a:r>
            <a:endParaRPr lang="en-US" sz="2300" baseline="-25000" dirty="0">
              <a:solidFill>
                <a:srgbClr val="E77C07"/>
              </a:solidFill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47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360D1A-EC50-59C0-A400-6A090B2A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235" y="6491606"/>
            <a:ext cx="4114800" cy="213967"/>
          </a:xfrm>
        </p:spPr>
        <p:txBody>
          <a:bodyPr/>
          <a:lstStyle/>
          <a:p>
            <a:r>
              <a:rPr lang="pt-BR"/>
              <a:t>www.ibrainlab.com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FCC7E4-7F47-552F-A1DD-1423504E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9871" y="6507508"/>
            <a:ext cx="2743200" cy="213967"/>
          </a:xfrm>
        </p:spPr>
        <p:txBody>
          <a:bodyPr/>
          <a:lstStyle/>
          <a:p>
            <a:fld id="{201C9FF1-5A75-4123-B593-3268DF9D42DA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0DFA3B4-4C3B-B45A-00F8-45827304E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5" t="14203" r="39078" b="11901"/>
          <a:stretch/>
        </p:blipFill>
        <p:spPr>
          <a:xfrm>
            <a:off x="7883626" y="1693308"/>
            <a:ext cx="2461953" cy="23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A6F9E31-00F6-0295-1D43-7751BDF9A6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4870" r="38026" b="11233"/>
          <a:stretch/>
        </p:blipFill>
        <p:spPr>
          <a:xfrm>
            <a:off x="1011457" y="1693308"/>
            <a:ext cx="2461954" cy="2340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E240AD3-DC6F-4963-E840-7DA10ECA8A73}"/>
              </a:ext>
            </a:extLst>
          </p:cNvPr>
          <p:cNvSpPr txBox="1"/>
          <p:nvPr/>
        </p:nvSpPr>
        <p:spPr>
          <a:xfrm>
            <a:off x="959674" y="1311212"/>
            <a:ext cx="257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Susceptibility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source</a:t>
            </a:r>
            <a:endParaRPr lang="pt-BR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E5106CC-8248-0BC6-ECC0-2C9A113C4342}"/>
              </a:ext>
            </a:extLst>
          </p:cNvPr>
          <p:cNvSpPr txBox="1"/>
          <p:nvPr/>
        </p:nvSpPr>
        <p:spPr>
          <a:xfrm>
            <a:off x="7883626" y="1311212"/>
            <a:ext cx="257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pertubation</a:t>
            </a:r>
            <a:endParaRPr lang="pt-BR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sp>
        <p:nvSpPr>
          <p:cNvPr id="13" name="Flowchart: Summing Junction 12">
            <a:extLst>
              <a:ext uri="{FF2B5EF4-FFF2-40B4-BE49-F238E27FC236}">
                <a16:creationId xmlns:a16="http://schemas.microsoft.com/office/drawing/2014/main" id="{B1DA694A-57A1-40A6-B262-C5E400B7E6F3}"/>
              </a:ext>
            </a:extLst>
          </p:cNvPr>
          <p:cNvSpPr/>
          <p:nvPr/>
        </p:nvSpPr>
        <p:spPr>
          <a:xfrm>
            <a:off x="3779815" y="2634595"/>
            <a:ext cx="358346" cy="358346"/>
          </a:xfrm>
          <a:prstGeom prst="flowChartSummingJunction">
            <a:avLst/>
          </a:prstGeom>
          <a:noFill/>
          <a:ln w="57150">
            <a:solidFill>
              <a:srgbClr val="E77C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A53065-3961-0860-9A33-F384AB1267E5}"/>
              </a:ext>
            </a:extLst>
          </p:cNvPr>
          <p:cNvSpPr txBox="1"/>
          <p:nvPr/>
        </p:nvSpPr>
        <p:spPr>
          <a:xfrm>
            <a:off x="4676499" y="1311212"/>
            <a:ext cx="19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Dipole</a:t>
            </a:r>
            <a:r>
              <a:rPr lang="pt-BR" dirty="0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dirty="0" err="1"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field</a:t>
            </a:r>
            <a:endParaRPr lang="en-US" dirty="0">
              <a:latin typeface="Noto Sans SemiBold" panose="020B0702040504020204" pitchFamily="34" charset="0"/>
              <a:ea typeface="Noto Sans SemiBold" panose="020B0702040504020204" pitchFamily="34" charset="0"/>
              <a:cs typeface="Noto Sans SemiBold" panose="020B070204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384609-B8BF-3342-2269-5AFB2C4FB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5" t="13367" r="36215" b="9107"/>
          <a:stretch/>
        </p:blipFill>
        <p:spPr>
          <a:xfrm>
            <a:off x="4477414" y="1693308"/>
            <a:ext cx="2346685" cy="2340000"/>
          </a:xfrm>
          <a:prstGeom prst="rect">
            <a:avLst/>
          </a:prstGeom>
        </p:spPr>
      </p:pic>
      <p:sp>
        <p:nvSpPr>
          <p:cNvPr id="17" name="Equals 16">
            <a:extLst>
              <a:ext uri="{FF2B5EF4-FFF2-40B4-BE49-F238E27FC236}">
                <a16:creationId xmlns:a16="http://schemas.microsoft.com/office/drawing/2014/main" id="{FFAEB549-FF47-FDC9-2E52-7F9AF2A50294}"/>
              </a:ext>
            </a:extLst>
          </p:cNvPr>
          <p:cNvSpPr/>
          <p:nvPr/>
        </p:nvSpPr>
        <p:spPr>
          <a:xfrm>
            <a:off x="7134531" y="2706752"/>
            <a:ext cx="468987" cy="286156"/>
          </a:xfrm>
          <a:prstGeom prst="mathEqual">
            <a:avLst>
              <a:gd name="adj1" fmla="val 23520"/>
              <a:gd name="adj2" fmla="val 17030"/>
            </a:avLst>
          </a:prstGeom>
          <a:solidFill>
            <a:srgbClr val="E77C07"/>
          </a:solidFill>
          <a:ln>
            <a:solidFill>
              <a:srgbClr val="E77C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aixaDeTexto 4">
            <a:extLst>
              <a:ext uri="{FF2B5EF4-FFF2-40B4-BE49-F238E27FC236}">
                <a16:creationId xmlns:a16="http://schemas.microsoft.com/office/drawing/2014/main" id="{F9185A36-1DD9-AFA7-556C-0F12FA3CC041}"/>
              </a:ext>
            </a:extLst>
          </p:cNvPr>
          <p:cNvSpPr txBox="1"/>
          <p:nvPr/>
        </p:nvSpPr>
        <p:spPr>
          <a:xfrm>
            <a:off x="362978" y="363133"/>
            <a:ext cx="89494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How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to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measure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susceptibilty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</a:t>
            </a:r>
            <a:r>
              <a:rPr lang="pt-BR" sz="3500" dirty="0" err="1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with</a:t>
            </a:r>
            <a:r>
              <a:rPr lang="pt-BR" sz="3500" dirty="0">
                <a:solidFill>
                  <a:srgbClr val="E77C07"/>
                </a:solidFill>
                <a:latin typeface="Noto Sans SemiBold" panose="020B0702040504020204" pitchFamily="34" charset="0"/>
                <a:ea typeface="Noto Sans SemiBold" panose="020B0702040504020204" pitchFamily="34" charset="0"/>
                <a:cs typeface="Noto Sans SemiBold" panose="020B0702040504020204" pitchFamily="34" charset="0"/>
              </a:rPr>
              <a:t> MRI?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073D4C0-D027-EAF6-2D52-E63431490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786" y="4138842"/>
            <a:ext cx="1416000" cy="72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3C77022-8361-24BA-4131-B56BB3AA6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933" y="4109236"/>
            <a:ext cx="345000" cy="54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9D2746-4EE7-73C4-1543-C65C61A34A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395"/>
          <a:stretch/>
        </p:blipFill>
        <p:spPr>
          <a:xfrm>
            <a:off x="8911971" y="4089597"/>
            <a:ext cx="800941" cy="72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34CF306-8CE1-3FBD-A250-1E27EC919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5073" y="5006788"/>
            <a:ext cx="3063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  <p:bldP spid="14" grpId="0"/>
      <p:bldP spid="1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20960</TotalTime>
  <Words>854</Words>
  <Application>Microsoft Office PowerPoint</Application>
  <PresentationFormat>Widescreen</PresentationFormat>
  <Paragraphs>174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BigVestaPro-Bold</vt:lpstr>
      <vt:lpstr>Calibri</vt:lpstr>
      <vt:lpstr>Calibri Light</vt:lpstr>
      <vt:lpstr>Noto Sans</vt:lpstr>
      <vt:lpstr>Noto Sans </vt:lpstr>
      <vt:lpstr>Noto Sans Black</vt:lpstr>
      <vt:lpstr>Noto Sans ExtraBold</vt:lpstr>
      <vt:lpstr>Noto Sans SemiBold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Henrique Azevedo</dc:creator>
  <cp:lastModifiedBy>Henrique Azevedo</cp:lastModifiedBy>
  <cp:revision>40</cp:revision>
  <dcterms:created xsi:type="dcterms:W3CDTF">2023-02-08T12:25:29Z</dcterms:created>
  <dcterms:modified xsi:type="dcterms:W3CDTF">2023-03-17T21:57:23Z</dcterms:modified>
</cp:coreProperties>
</file>